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1" r:id="rId25"/>
    <p:sldId id="285" r:id="rId26"/>
    <p:sldId id="286" r:id="rId27"/>
    <p:sldId id="287" r:id="rId28"/>
    <p:sldId id="288"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75" d="100"/>
          <a:sy n="75" d="100"/>
        </p:scale>
        <p:origin x="58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2387600" y="8953500"/>
            <a:ext cx="19621500" cy="585521"/>
          </a:xfrm>
          <a:prstGeom prst="rect">
            <a:avLst/>
          </a:prstGeom>
        </p:spPr>
        <p:txBody>
          <a:bodyPr anchor="t"/>
          <a:lstStyle>
            <a:lvl1pPr marL="0" indent="0" algn="ctr">
              <a:spcBef>
                <a:spcPts val="0"/>
              </a:spcBef>
              <a:buSzTx/>
              <a:buNone/>
              <a:defRPr sz="3200" i="1"/>
            </a:lvl1pPr>
            <a:lvl2pPr marL="1025769" indent="-390769" algn="ctr">
              <a:spcBef>
                <a:spcPts val="0"/>
              </a:spcBef>
              <a:defRPr sz="3200" i="1"/>
            </a:lvl2pPr>
            <a:lvl3pPr marL="1660769" indent="-390769" algn="ctr">
              <a:spcBef>
                <a:spcPts val="0"/>
              </a:spcBef>
              <a:defRPr sz="3200" i="1"/>
            </a:lvl3pPr>
            <a:lvl4pPr marL="2295769" indent="-390769" algn="ctr">
              <a:spcBef>
                <a:spcPts val="0"/>
              </a:spcBef>
              <a:defRPr sz="3200" i="1"/>
            </a:lvl4pPr>
            <a:lvl5pPr marL="2930769" indent="-390769" algn="ctr">
              <a:spcBef>
                <a:spcPts val="0"/>
              </a:spcBef>
              <a:defRPr sz="3200"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21"/>
          </p:nvPr>
        </p:nvSpPr>
        <p:spPr>
          <a:xfrm>
            <a:off x="2387600" y="6076950"/>
            <a:ext cx="19621500" cy="825500"/>
          </a:xfrm>
          <a:prstGeom prst="rect">
            <a:avLst/>
          </a:prstGeom>
        </p:spPr>
        <p:txBody>
          <a:bodyPr/>
          <a:lstStyle/>
          <a:p>
            <a:pPr marL="0" indent="0" algn="ctr">
              <a:spcBef>
                <a:spcPts val="0"/>
              </a:spcBef>
              <a:buSzTx/>
              <a:buNone/>
              <a:defRPr>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3125967" y="673100"/>
            <a:ext cx="18135603"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21"/>
          </p:nvPr>
        </p:nvSpPr>
        <p:spPr>
          <a:xfrm>
            <a:off x="13165979" y="952500"/>
            <a:ext cx="9525002"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5pPr>
      <a:lvl6pPr marL="3761153" marR="0" indent="-586153"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6pPr>
      <a:lvl7pPr marL="4396153" marR="0" indent="-586153"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7pPr>
      <a:lvl8pPr marL="5031153" marR="0" indent="-586153"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8pPr>
      <a:lvl9pPr marL="5666153" marR="0" indent="-586153"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unsplash.com/"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loud.google.com/text-to-speech" TargetMode="Externa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unsplash.com/"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loud.google.com/text-to-speech" TargetMode="Externa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19" name="In the following Powerpoint, you will find a template to help you tell your story in the most impactful manner.…"/>
          <p:cNvSpPr txBox="1"/>
          <p:nvPr/>
        </p:nvSpPr>
        <p:spPr>
          <a:xfrm>
            <a:off x="1702377" y="1469478"/>
            <a:ext cx="19790973" cy="118057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989548"/>
          <a:lstStyle/>
          <a:p>
            <a:pPr algn="l">
              <a:spcBef>
                <a:spcPts val="1200"/>
              </a:spcBef>
              <a:defRPr sz="2000">
                <a:latin typeface="+mj-lt"/>
                <a:ea typeface="+mj-ea"/>
                <a:cs typeface="+mj-cs"/>
                <a:sym typeface="Helvetica Neue"/>
              </a:defRPr>
            </a:pPr>
            <a:r>
              <a:t>In the following Powerpoint, you will find a template to help you tell your story in the most impactful manner. </a:t>
            </a:r>
          </a:p>
          <a:p>
            <a:pPr algn="l">
              <a:spcBef>
                <a:spcPts val="1200"/>
              </a:spcBef>
              <a:defRPr sz="2000">
                <a:latin typeface="+mj-lt"/>
                <a:ea typeface="+mj-ea"/>
                <a:cs typeface="+mj-cs"/>
                <a:sym typeface="Helvetica Neue"/>
              </a:defRPr>
            </a:pPr>
            <a:r>
              <a:t>We designed it to make sure someone else than yourself can understand your project. Like a jury for a competition, a client for a sales call, or even a colleague who did not work on the same project.</a:t>
            </a:r>
          </a:p>
          <a:p>
            <a:pPr algn="l">
              <a:spcBef>
                <a:spcPts val="1200"/>
              </a:spcBef>
              <a:defRPr sz="2000">
                <a:latin typeface="+mj-lt"/>
                <a:ea typeface="+mj-ea"/>
                <a:cs typeface="+mj-cs"/>
                <a:sym typeface="Helvetica Neue"/>
              </a:defRPr>
            </a:pPr>
            <a:r>
              <a:t>Even though you do not realise it, you often "know too much" about your project. You are too "sophisticated" in the subject.</a:t>
            </a:r>
          </a:p>
          <a:p>
            <a:pPr algn="l">
              <a:spcBef>
                <a:spcPts val="1200"/>
              </a:spcBef>
              <a:defRPr sz="2000">
                <a:latin typeface="+mj-lt"/>
                <a:ea typeface="+mj-ea"/>
                <a:cs typeface="+mj-cs"/>
                <a:sym typeface="Helvetica Neue"/>
              </a:defRPr>
            </a:pPr>
            <a:r>
              <a:t>You've been working for years on the project, and some concepts are easy to understand for you. </a:t>
            </a:r>
          </a:p>
          <a:p>
            <a:pPr algn="l">
              <a:spcBef>
                <a:spcPts val="1200"/>
              </a:spcBef>
              <a:defRPr sz="2000">
                <a:latin typeface="+mj-lt"/>
                <a:ea typeface="+mj-ea"/>
                <a:cs typeface="+mj-cs"/>
                <a:sym typeface="Helvetica Neue"/>
              </a:defRPr>
            </a:pPr>
            <a:r>
              <a:t>But for others, it might be the first time they hear about these concepts. </a:t>
            </a:r>
          </a:p>
          <a:p>
            <a:pPr algn="l">
              <a:spcBef>
                <a:spcPts val="1200"/>
              </a:spcBef>
              <a:defRPr sz="2000">
                <a:latin typeface="+mj-lt"/>
                <a:ea typeface="+mj-ea"/>
                <a:cs typeface="+mj-cs"/>
                <a:sym typeface="Helvetica Neue"/>
              </a:defRPr>
            </a:pPr>
            <a:r>
              <a:t>Your stakeholders, most of your colleagues, and often your boss can't be a specialist in everything and might struggle to "get" what you do.</a:t>
            </a:r>
          </a:p>
          <a:p>
            <a:pPr algn="l">
              <a:spcBef>
                <a:spcPts val="1200"/>
              </a:spcBef>
              <a:defRPr sz="2000">
                <a:latin typeface="+mj-lt"/>
                <a:ea typeface="+mj-ea"/>
                <a:cs typeface="+mj-cs"/>
                <a:sym typeface="Helvetica Neue"/>
              </a:defRPr>
            </a:pPr>
            <a:r>
              <a:t>When we asked 500 professionals if they sometimes misunderstand their colleagues, and miss information - almost 98% of them answered that they do. Some even admitted that they never understand their colleagues' projects.</a:t>
            </a:r>
          </a:p>
          <a:p>
            <a:pPr algn="l">
              <a:spcBef>
                <a:spcPts val="1200"/>
              </a:spcBef>
              <a:defRPr sz="2000">
                <a:latin typeface="+mj-lt"/>
                <a:ea typeface="+mj-ea"/>
                <a:cs typeface="+mj-cs"/>
                <a:sym typeface="Helvetica Neue"/>
              </a:defRPr>
            </a:pPr>
            <a:r>
              <a:t>Using this Powerpoint template, you will respect a specific structure for the information that helps the brain of these people process the information. The template is like a formula to avoid being trapped in your own knowledge. </a:t>
            </a:r>
          </a:p>
          <a:p>
            <a:pPr algn="l">
              <a:spcBef>
                <a:spcPts val="1200"/>
              </a:spcBef>
              <a:defRPr sz="2000">
                <a:latin typeface="+mj-lt"/>
                <a:ea typeface="+mj-ea"/>
                <a:cs typeface="+mj-cs"/>
                <a:sym typeface="Helvetica Neue"/>
              </a:defRPr>
            </a:pPr>
            <a:r>
              <a:t>So for others, this means they will understand without struggling, and their attention won't drop. They will understand, get convinced, and some will even be inspired.</a:t>
            </a:r>
          </a:p>
          <a:p>
            <a:pPr algn="l">
              <a:spcBef>
                <a:spcPts val="1200"/>
              </a:spcBef>
              <a:defRPr sz="2000">
                <a:latin typeface="+mj-lt"/>
                <a:ea typeface="+mj-ea"/>
                <a:cs typeface="+mj-cs"/>
                <a:sym typeface="Helvetica Neue"/>
              </a:defRPr>
            </a:pPr>
            <a:r>
              <a:t>The four first slides of this template will help you inject the basic concepts. </a:t>
            </a:r>
            <a:br/>
            <a:r>
              <a:t>These are called: </a:t>
            </a:r>
          </a:p>
          <a:p>
            <a:pPr algn="l">
              <a:spcBef>
                <a:spcPts val="1200"/>
              </a:spcBef>
              <a:defRPr sz="2000">
                <a:latin typeface="+mj-lt"/>
                <a:ea typeface="+mj-ea"/>
                <a:cs typeface="+mj-cs"/>
                <a:sym typeface="Helvetica Neue"/>
              </a:defRPr>
            </a:pPr>
            <a:r>
              <a:t>1. The context</a:t>
            </a:r>
          </a:p>
          <a:p>
            <a:pPr algn="l">
              <a:spcBef>
                <a:spcPts val="1200"/>
              </a:spcBef>
              <a:defRPr sz="2000">
                <a:latin typeface="+mj-lt"/>
                <a:ea typeface="+mj-ea"/>
                <a:cs typeface="+mj-cs"/>
                <a:sym typeface="Helvetica Neue"/>
              </a:defRPr>
            </a:pPr>
            <a:r>
              <a:t>2. The real problem</a:t>
            </a:r>
          </a:p>
          <a:p>
            <a:pPr algn="l">
              <a:spcBef>
                <a:spcPts val="1200"/>
              </a:spcBef>
              <a:defRPr sz="2000">
                <a:latin typeface="+mj-lt"/>
                <a:ea typeface="+mj-ea"/>
                <a:cs typeface="+mj-cs"/>
                <a:sym typeface="Helvetica Neue"/>
              </a:defRPr>
            </a:pPr>
            <a:r>
              <a:t>3. The expectations</a:t>
            </a:r>
          </a:p>
          <a:p>
            <a:pPr algn="l">
              <a:spcBef>
                <a:spcPts val="1200"/>
              </a:spcBef>
              <a:defRPr sz="2000">
                <a:latin typeface="+mj-lt"/>
                <a:ea typeface="+mj-ea"/>
                <a:cs typeface="+mj-cs"/>
                <a:sym typeface="Helvetica Neue"/>
              </a:defRPr>
            </a:pPr>
            <a:r>
              <a:t>4. The solution as a category</a:t>
            </a:r>
          </a:p>
          <a:p>
            <a:pPr algn="l">
              <a:spcBef>
                <a:spcPts val="1200"/>
              </a:spcBef>
              <a:defRPr sz="2000">
                <a:latin typeface="+mj-lt"/>
                <a:ea typeface="+mj-ea"/>
                <a:cs typeface="+mj-cs"/>
                <a:sym typeface="Helvetica Neue"/>
              </a:defRPr>
            </a:pPr>
            <a:r>
              <a:t>You do not need to remember how the steps of the formula are called to use it. You just have to follow the formula - or the recipe - as we like to call it. As for baking a cake, if you follow the recipe, you will end up with a nice looking cake. If you don’t, it will be harder.</a:t>
            </a:r>
          </a:p>
          <a:p>
            <a:pPr algn="l">
              <a:spcBef>
                <a:spcPts val="1200"/>
              </a:spcBef>
              <a:defRPr sz="2000">
                <a:latin typeface="+mj-lt"/>
                <a:ea typeface="+mj-ea"/>
                <a:cs typeface="+mj-cs"/>
                <a:sym typeface="Helvetica Neue"/>
              </a:defRPr>
            </a:pPr>
            <a:r>
              <a:t>In slides 5 to 8, we expand on the details of what you have done in your project, add technical details, and make our reasoning more complex. </a:t>
            </a:r>
          </a:p>
          <a:p>
            <a:pPr algn="l">
              <a:spcBef>
                <a:spcPts val="1200"/>
              </a:spcBef>
              <a:defRPr sz="2000">
                <a:latin typeface="+mj-lt"/>
                <a:ea typeface="+mj-ea"/>
                <a:cs typeface="+mj-cs"/>
                <a:sym typeface="Helvetica Neue"/>
              </a:defRPr>
            </a:pPr>
            <a:r>
              <a:t>these are the steps called: </a:t>
            </a:r>
            <a:br/>
            <a:r>
              <a:t>5. How it works 1</a:t>
            </a:r>
            <a:br/>
            <a:r>
              <a:t>6. How it works 2</a:t>
            </a:r>
            <a:br/>
            <a:r>
              <a:t>7. How it works 3</a:t>
            </a:r>
          </a:p>
          <a:p>
            <a:pPr algn="l">
              <a:spcBef>
                <a:spcPts val="1200"/>
              </a:spcBef>
              <a:defRPr sz="2000">
                <a:latin typeface="+mj-lt"/>
                <a:ea typeface="+mj-ea"/>
                <a:cs typeface="+mj-cs"/>
                <a:sym typeface="Helvetica Neue"/>
              </a:defRPr>
            </a:pPr>
            <a:r>
              <a:t>As you start to understand we are not trying to simplify the story of what you have done. We are not pretending the project was easy. We just build the understanding slide by slide, step-by-step, so a non-specialist can also understand. </a:t>
            </a:r>
          </a:p>
          <a:p>
            <a:pPr algn="l">
              <a:spcBef>
                <a:spcPts val="1200"/>
              </a:spcBef>
              <a:defRPr sz="2000">
                <a:latin typeface="+mj-lt"/>
                <a:ea typeface="+mj-ea"/>
                <a:cs typeface="+mj-cs"/>
                <a:sym typeface="Helvetica Neue"/>
              </a:defRPr>
            </a:pPr>
            <a:r>
              <a:t>We do not pretend, lie or distort the facts, but we reposition them in a logical order that makes sense to others.</a:t>
            </a:r>
          </a:p>
          <a:p>
            <a:pPr algn="l">
              <a:spcBef>
                <a:spcPts val="1200"/>
              </a:spcBef>
              <a:defRPr sz="2000">
                <a:latin typeface="+mj-lt"/>
                <a:ea typeface="+mj-ea"/>
                <a:cs typeface="+mj-cs"/>
                <a:sym typeface="Helvetica Neue"/>
              </a:defRPr>
            </a:pPr>
            <a:r>
              <a:t>One of the best ways to explain technical details in slides 5, 6 and 7, is to add a reason you have done something for each one of those slides. By writing the word “because” and explaining why you have done something, you give the listener’s brain a break. </a:t>
            </a:r>
          </a:p>
          <a:p>
            <a:pPr algn="l">
              <a:spcBef>
                <a:spcPts val="1200"/>
              </a:spcBef>
              <a:defRPr sz="2000">
                <a:latin typeface="+mj-lt"/>
                <a:ea typeface="+mj-ea"/>
                <a:cs typeface="+mj-cs"/>
                <a:sym typeface="Helvetica Neue"/>
              </a:defRPr>
            </a:pPr>
            <a:r>
              <a:t>Because of that break - his brain absorbs the information better. So use the word “because” or “so that” in each of these steps.</a:t>
            </a:r>
          </a:p>
          <a:p>
            <a:pPr algn="l">
              <a:spcBef>
                <a:spcPts val="1200"/>
              </a:spcBef>
              <a:defRPr sz="2000">
                <a:latin typeface="+mj-lt"/>
                <a:ea typeface="+mj-ea"/>
                <a:cs typeface="+mj-cs"/>
                <a:sym typeface="Helvetica Neue"/>
              </a:defRPr>
            </a:pPr>
            <a:r>
              <a:t>Finally, slides 9-10 help us inspire people. </a:t>
            </a:r>
          </a:p>
          <a:p>
            <a:pPr algn="l">
              <a:spcBef>
                <a:spcPts val="1200"/>
              </a:spcBef>
              <a:defRPr sz="2000">
                <a:latin typeface="+mj-lt"/>
                <a:ea typeface="+mj-ea"/>
                <a:cs typeface="+mj-cs"/>
                <a:sym typeface="Helvetica Neue"/>
              </a:defRPr>
            </a:pPr>
            <a:r>
              <a:t>First, by explaining your vision, the big idea you wish the world understood; and finally, by displaying your name, partners and brand.</a:t>
            </a:r>
          </a:p>
          <a:p>
            <a:pPr algn="l">
              <a:spcBef>
                <a:spcPts val="1200"/>
              </a:spcBef>
              <a:defRPr sz="2000">
                <a:latin typeface="+mj-lt"/>
                <a:ea typeface="+mj-ea"/>
                <a:cs typeface="+mj-cs"/>
                <a:sym typeface="Helvetica Neue"/>
              </a:defRPr>
            </a:pPr>
            <a:r>
              <a:t>You will find it interesting to see that the brand is at the end of this presentation. </a:t>
            </a:r>
          </a:p>
          <a:p>
            <a:pPr algn="l">
              <a:spcBef>
                <a:spcPts val="1200"/>
              </a:spcBef>
              <a:defRPr sz="2000">
                <a:latin typeface="+mj-lt"/>
                <a:ea typeface="+mj-ea"/>
                <a:cs typeface="+mj-cs"/>
                <a:sym typeface="Helvetica Neue"/>
              </a:defRPr>
            </a:pPr>
            <a:r>
              <a:t>We do not start with our name, project acronym, partners and funding reference because this is not relevant to people who don't know us yet. </a:t>
            </a:r>
          </a:p>
          <a:p>
            <a:pPr algn="l">
              <a:spcBef>
                <a:spcPts val="1200"/>
              </a:spcBef>
              <a:defRPr sz="2000">
                <a:latin typeface="+mj-lt"/>
                <a:ea typeface="+mj-ea"/>
                <a:cs typeface="+mj-cs"/>
                <a:sym typeface="Helvetica Neue"/>
              </a:defRPr>
            </a:pPr>
            <a:r>
              <a:t>The project's name and partners are relevant to you, and you would love people to remember your name and to do that, we need to convince them first.</a:t>
            </a:r>
          </a:p>
          <a:p>
            <a:pPr algn="l">
              <a:spcBef>
                <a:spcPts val="1200"/>
              </a:spcBef>
              <a:defRPr sz="2000">
                <a:latin typeface="+mj-lt"/>
                <a:ea typeface="+mj-ea"/>
                <a:cs typeface="+mj-cs"/>
                <a:sym typeface="Helvetica Neue"/>
              </a:defRPr>
            </a:pPr>
            <a:r>
              <a:t>So if your story is powerful and logical, the listener will be interested in who is "behind" the project. </a:t>
            </a:r>
          </a:p>
          <a:p>
            <a:pPr algn="l">
              <a:spcBef>
                <a:spcPts val="1200"/>
              </a:spcBef>
              <a:defRPr sz="2000">
                <a:latin typeface="+mj-lt"/>
                <a:ea typeface="+mj-ea"/>
                <a:cs typeface="+mj-cs"/>
                <a:sym typeface="Helvetica Neue"/>
              </a:defRPr>
            </a:pPr>
            <a:r>
              <a:t>To make your story logical, you have to follow the template, read the instructions, and use the examples to inspire your story.</a:t>
            </a:r>
          </a:p>
        </p:txBody>
      </p:sp>
      <p:sp>
        <p:nvSpPr>
          <p:cNvPr id="120" name="INSTRUCTIONS"/>
          <p:cNvSpPr txBox="1"/>
          <p:nvPr/>
        </p:nvSpPr>
        <p:spPr>
          <a:xfrm>
            <a:off x="1702377" y="440778"/>
            <a:ext cx="5287519"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A7A7A7"/>
                </a:solidFill>
                <a:latin typeface="Product Sans"/>
                <a:ea typeface="Product Sans"/>
                <a:cs typeface="Product Sans"/>
                <a:sym typeface="Product Sans"/>
              </a:defRPr>
            </a:lvl1pPr>
          </a:lstStyle>
          <a:p>
            <a:r>
              <a:t>INSTRUCTIONS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85"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7. how it works (3/3)</a:t>
            </a:r>
          </a:p>
        </p:txBody>
      </p:sp>
      <p:sp>
        <p:nvSpPr>
          <p:cNvPr id="186" name="Write one paragraph max. to detail how the solution works. You have 3 slides of “How it works” - This is the 3rd one.…"/>
          <p:cNvSpPr txBox="1"/>
          <p:nvPr/>
        </p:nvSpPr>
        <p:spPr>
          <a:xfrm>
            <a:off x="808460" y="1586711"/>
            <a:ext cx="8849547" cy="2378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one paragraph max. to detail how the solution works. You have 3 slides of “How it works” - This is the 3rd one. </a:t>
            </a:r>
          </a:p>
          <a:p>
            <a:pPr algn="l">
              <a:defRPr sz="2500">
                <a:solidFill>
                  <a:srgbClr val="A4A7A7"/>
                </a:solidFill>
                <a:latin typeface="+mj-lt"/>
                <a:ea typeface="+mj-ea"/>
                <a:cs typeface="+mj-cs"/>
                <a:sym typeface="Helvetica Neue"/>
              </a:defRPr>
            </a:pPr>
            <a:endParaRPr/>
          </a:p>
          <a:p>
            <a:pPr algn="l">
              <a:defRPr sz="2500">
                <a:solidFill>
                  <a:srgbClr val="2C3542"/>
                </a:solidFill>
                <a:latin typeface="+mj-lt"/>
                <a:ea typeface="+mj-ea"/>
                <a:cs typeface="+mj-cs"/>
                <a:sym typeface="Helvetica Neue"/>
              </a:defRPr>
            </a:pPr>
            <a:r>
              <a:t>Note that this slide has 2 parts - one that starts with BECAUSE. That’s because we also need an explanation to understand WHY you did something.</a:t>
            </a:r>
          </a:p>
        </p:txBody>
      </p:sp>
      <p:sp>
        <p:nvSpPr>
          <p:cNvPr id="187" name="Finally, we did this [….] so that"/>
          <p:cNvSpPr/>
          <p:nvPr/>
        </p:nvSpPr>
        <p:spPr>
          <a:xfrm>
            <a:off x="808460" y="4337723"/>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Finally, we did this [….] </a:t>
            </a:r>
            <a:r>
              <a:rPr b="1"/>
              <a:t>so that </a:t>
            </a:r>
          </a:p>
        </p:txBody>
      </p:sp>
      <p:sp>
        <p:nvSpPr>
          <p:cNvPr id="188" name="This made it possible to […] and therefore"/>
          <p:cNvSpPr/>
          <p:nvPr/>
        </p:nvSpPr>
        <p:spPr>
          <a:xfrm>
            <a:off x="808460" y="8866736"/>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This made it possible to […] and </a:t>
            </a:r>
            <a:r>
              <a:rPr b="1"/>
              <a:t>therefore</a:t>
            </a:r>
            <a:r>
              <a:t> </a:t>
            </a:r>
          </a:p>
        </p:txBody>
      </p:sp>
      <p:sp>
        <p:nvSpPr>
          <p:cNvPr id="189" name="Thanks to […] we managed to… and so, …"/>
          <p:cNvSpPr/>
          <p:nvPr/>
        </p:nvSpPr>
        <p:spPr>
          <a:xfrm>
            <a:off x="808460" y="6304768"/>
            <a:ext cx="7620001" cy="224129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Thanks to […] we managed to… </a:t>
            </a:r>
            <a:r>
              <a:rPr b="1"/>
              <a:t>and so</a:t>
            </a:r>
            <a:r>
              <a:t>, …</a:t>
            </a:r>
          </a:p>
        </p:txBody>
      </p:sp>
      <p:sp>
        <p:nvSpPr>
          <p:cNvPr id="190" name="As we discovered, this unlocked… and as a result…"/>
          <p:cNvSpPr/>
          <p:nvPr/>
        </p:nvSpPr>
        <p:spPr>
          <a:xfrm>
            <a:off x="808460" y="10885405"/>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As we discovered, this unlocked… and </a:t>
            </a:r>
            <a:r>
              <a:rPr b="1"/>
              <a:t>as a result</a:t>
            </a:r>
            <a:r>
              <a:t>…</a:t>
            </a:r>
          </a:p>
        </p:txBody>
      </p:sp>
      <p:sp>
        <p:nvSpPr>
          <p:cNvPr id="191" name="1. The problem"/>
          <p:cNvSpPr txBox="1"/>
          <p:nvPr/>
        </p:nvSpPr>
        <p:spPr>
          <a:xfrm>
            <a:off x="10266879" y="4337723"/>
            <a:ext cx="12365138" cy="7971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Finally, we [did this]…</a:t>
            </a:r>
          </a:p>
          <a:p>
            <a:pPr lvl="1" algn="l">
              <a:spcBef>
                <a:spcPts val="3000"/>
              </a:spcBef>
              <a:defRPr sz="5000">
                <a:solidFill>
                  <a:srgbClr val="B2A79D"/>
                </a:solidFill>
                <a:latin typeface="+mj-lt"/>
                <a:ea typeface="+mj-ea"/>
                <a:cs typeface="+mj-cs"/>
                <a:sym typeface="Helvetica Neue"/>
              </a:defRPr>
            </a:pPr>
            <a:r>
              <a:t>Because [we needed to…] </a:t>
            </a:r>
          </a:p>
          <a:p>
            <a:pPr lvl="1" algn="l">
              <a:spcBef>
                <a:spcPts val="3000"/>
              </a:spcBef>
              <a:defRPr>
                <a:solidFill>
                  <a:srgbClr val="B2A79D"/>
                </a:solidFill>
                <a:latin typeface="+mj-lt"/>
                <a:ea typeface="+mj-ea"/>
                <a:cs typeface="+mj-cs"/>
                <a:sym typeface="Helvetica Neue"/>
              </a:defRPr>
            </a:pPr>
            <a:r>
              <a:t>Because … </a:t>
            </a:r>
            <a:br/>
            <a:r>
              <a:t>so that… </a:t>
            </a:r>
            <a:br/>
            <a:r>
              <a:t>as a result of … </a:t>
            </a:r>
            <a:br/>
            <a:r>
              <a:t>and thanks to … </a:t>
            </a:r>
            <a:br/>
            <a:r>
              <a:t>therefore …. </a:t>
            </a:r>
            <a:br/>
            <a:r>
              <a:t>and so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93"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8. proof / credibility</a:t>
            </a:r>
          </a:p>
        </p:txBody>
      </p:sp>
      <p:sp>
        <p:nvSpPr>
          <p:cNvPr id="194" name="Write one paragraph max. to show what you achieved in terms of performance, numbers and consider adding testimonials…"/>
          <p:cNvSpPr txBox="1"/>
          <p:nvPr/>
        </p:nvSpPr>
        <p:spPr>
          <a:xfrm>
            <a:off x="808460" y="1586711"/>
            <a:ext cx="8849547" cy="2378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one paragraph max. to show what you achieved in terms of performance, numbers and consider adding testimonials</a:t>
            </a:r>
          </a:p>
          <a:p>
            <a:pPr algn="l">
              <a:defRPr sz="2500">
                <a:solidFill>
                  <a:srgbClr val="A4A7A7"/>
                </a:solidFill>
                <a:latin typeface="+mj-lt"/>
                <a:ea typeface="+mj-ea"/>
                <a:cs typeface="+mj-cs"/>
                <a:sym typeface="Helvetica Neue"/>
              </a:defRPr>
            </a:pPr>
            <a:endParaRPr/>
          </a:p>
          <a:p>
            <a:pPr algn="l">
              <a:defRPr sz="2500">
                <a:solidFill>
                  <a:srgbClr val="2C3542"/>
                </a:solidFill>
                <a:latin typeface="+mj-lt"/>
                <a:ea typeface="+mj-ea"/>
                <a:cs typeface="+mj-cs"/>
                <a:sym typeface="Helvetica Neue"/>
              </a:defRPr>
            </a:pPr>
            <a:r>
              <a:t>You should add numbers / endorsements / testimonials, ideally one of each</a:t>
            </a:r>
          </a:p>
        </p:txBody>
      </p:sp>
      <p:sp>
        <p:nvSpPr>
          <p:cNvPr id="195" name="In less than 12 months, we trained over 100 civil servants to lead conversations - resulting in over 1000 direct contacts with people. And we saw a direct increase of mentions in the local press of the topic - currently totalling over 200 press clips."/>
          <p:cNvSpPr/>
          <p:nvPr/>
        </p:nvSpPr>
        <p:spPr>
          <a:xfrm>
            <a:off x="808460" y="4337723"/>
            <a:ext cx="7620001" cy="2204113"/>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In less than 12 months, we trained over 100 civil servants to lead conversations - resulting in over 1000 direct contacts with people. And we saw a direct increase of mentions in the local press of the topic - currently totalling over 200 press clips.</a:t>
            </a:r>
          </a:p>
        </p:txBody>
      </p:sp>
      <p:sp>
        <p:nvSpPr>
          <p:cNvPr id="196" name="Since the launch of the software in Beta version, we gathered over 2000 beta subscribers, submitting together 4000 stories; and a recent survey talked about 92% satisfaction from the beta users"/>
          <p:cNvSpPr/>
          <p:nvPr/>
        </p:nvSpPr>
        <p:spPr>
          <a:xfrm>
            <a:off x="808460" y="9086869"/>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Since the launch of the software in Beta version, we gathered over 2000 beta subscribers, submitting together 4000 stories; and a recent survey talked about 92% satisfaction from the beta users</a:t>
            </a:r>
          </a:p>
        </p:txBody>
      </p:sp>
      <p:sp>
        <p:nvSpPr>
          <p:cNvPr id="197" name="In our first prototype projects we experienced a 78% decrease in the time needed to run similar experiments, and received a brilliant testimonial from the CEO of BETACOMP “we never thought we could save money and still raise the quality of our research”"/>
          <p:cNvSpPr/>
          <p:nvPr/>
        </p:nvSpPr>
        <p:spPr>
          <a:xfrm>
            <a:off x="808460" y="6693707"/>
            <a:ext cx="7620001" cy="224129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In our first prototype projects we experienced a 78% decrease in the time needed to run similar experiments, and received a brilliant testimonial from the CEO of BETACOMP “we never thought we could save money and still raise the quality of our research”</a:t>
            </a:r>
          </a:p>
        </p:txBody>
      </p:sp>
      <p:sp>
        <p:nvSpPr>
          <p:cNvPr id="198" name="In the first 6 months since launched, over 3000 police officers and judges from 18 countries have joined the platform, and contributed to over 2000 conversations. This has already lead to a common police operation."/>
          <p:cNvSpPr/>
          <p:nvPr/>
        </p:nvSpPr>
        <p:spPr>
          <a:xfrm>
            <a:off x="808460" y="11016742"/>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In the first 6 months since launched, over 3000 police officers and judges from 18 countries have joined the platform, and contributed to over 2000 conversations. This has already lead to a common police operation.</a:t>
            </a:r>
          </a:p>
        </p:txBody>
      </p:sp>
      <p:sp>
        <p:nvSpPr>
          <p:cNvPr id="199" name="1. The problem"/>
          <p:cNvSpPr txBox="1"/>
          <p:nvPr/>
        </p:nvSpPr>
        <p:spPr>
          <a:xfrm>
            <a:off x="10266879" y="4337723"/>
            <a:ext cx="12365138" cy="7971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Since we started we…</a:t>
            </a:r>
          </a:p>
          <a:p>
            <a:pPr lvl="1" algn="l">
              <a:spcBef>
                <a:spcPts val="3000"/>
              </a:spcBef>
              <a:defRPr>
                <a:solidFill>
                  <a:srgbClr val="B2A79D"/>
                </a:solidFill>
                <a:latin typeface="+mj-lt"/>
                <a:ea typeface="+mj-ea"/>
                <a:cs typeface="+mj-cs"/>
                <a:sym typeface="Helvetica Neue"/>
              </a:defRPr>
            </a:pPr>
            <a:r>
              <a:t>In less than 12 months we saved …</a:t>
            </a:r>
            <a:br/>
            <a:r>
              <a:t>We already attracted … </a:t>
            </a:r>
            <a:br/>
            <a:r>
              <a:t>Our solution saves on average …</a:t>
            </a:r>
            <a:br/>
            <a:r>
              <a:t>We triggered … press clips</a:t>
            </a:r>
            <a:br/>
            <a:r>
              <a:t>The UN said of our project that …</a:t>
            </a:r>
            <a:br/>
            <a:r>
              <a:t>We were awarded the 2nd price for innovation</a:t>
            </a:r>
            <a:br/>
            <a:r>
              <a:t>We triggered 45 press mentions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01"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9. our vision</a:t>
            </a:r>
          </a:p>
        </p:txBody>
      </p:sp>
      <p:sp>
        <p:nvSpPr>
          <p:cNvPr id="202" name="Write one paragraph sentence a powerful vision, what you stand for, and what you want the world to be thanks to your work…"/>
          <p:cNvSpPr txBox="1"/>
          <p:nvPr/>
        </p:nvSpPr>
        <p:spPr>
          <a:xfrm>
            <a:off x="808460" y="1586711"/>
            <a:ext cx="8849547" cy="1997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one paragraph sentence a powerful vision, what you stand for, and what you want the world to be thanks to your work</a:t>
            </a:r>
          </a:p>
          <a:p>
            <a:pPr algn="l">
              <a:defRPr sz="2500">
                <a:solidFill>
                  <a:srgbClr val="A4A7A7"/>
                </a:solidFill>
                <a:latin typeface="+mj-lt"/>
                <a:ea typeface="+mj-ea"/>
                <a:cs typeface="+mj-cs"/>
                <a:sym typeface="Helvetica Neue"/>
              </a:defRPr>
            </a:pPr>
            <a:endParaRPr/>
          </a:p>
          <a:p>
            <a:pPr algn="l">
              <a:defRPr sz="2500">
                <a:solidFill>
                  <a:srgbClr val="2C3542"/>
                </a:solidFill>
                <a:latin typeface="+mj-lt"/>
                <a:ea typeface="+mj-ea"/>
                <a:cs typeface="+mj-cs"/>
                <a:sym typeface="Helvetica Neue"/>
              </a:defRPr>
            </a:pPr>
            <a:r>
              <a:t>Be ambitious. You deserve it.</a:t>
            </a:r>
          </a:p>
        </p:txBody>
      </p:sp>
      <p:sp>
        <p:nvSpPr>
          <p:cNvPr id="203" name="We work everyday to fight climate change with data"/>
          <p:cNvSpPr/>
          <p:nvPr/>
        </p:nvSpPr>
        <p:spPr>
          <a:xfrm>
            <a:off x="808460" y="4337723"/>
            <a:ext cx="7620001" cy="1457662"/>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work everyday to fight climate change with data</a:t>
            </a:r>
          </a:p>
        </p:txBody>
      </p:sp>
      <p:sp>
        <p:nvSpPr>
          <p:cNvPr id="204" name="By helping youngsters take confidence in their own skills, we change the Spanish job market"/>
          <p:cNvSpPr/>
          <p:nvPr/>
        </p:nvSpPr>
        <p:spPr>
          <a:xfrm>
            <a:off x="808460" y="8622544"/>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By helping youngsters take confidence in their own skills, we change the Spanish job market</a:t>
            </a:r>
          </a:p>
        </p:txBody>
      </p:sp>
      <p:sp>
        <p:nvSpPr>
          <p:cNvPr id="205" name="Thanks to that, we want to change the life of people everywhere, and make sure they never go hungry again…"/>
          <p:cNvSpPr/>
          <p:nvPr/>
        </p:nvSpPr>
        <p:spPr>
          <a:xfrm>
            <a:off x="808460" y="6548686"/>
            <a:ext cx="7620001" cy="145766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Thanks to that, we want to change the life of people everywhere, and make sure they never go hungry again…</a:t>
            </a:r>
          </a:p>
        </p:txBody>
      </p:sp>
      <p:sp>
        <p:nvSpPr>
          <p:cNvPr id="206" name="More than better students. Better people."/>
          <p:cNvSpPr/>
          <p:nvPr/>
        </p:nvSpPr>
        <p:spPr>
          <a:xfrm>
            <a:off x="808460" y="11016742"/>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More than better students. Better people.</a:t>
            </a:r>
          </a:p>
        </p:txBody>
      </p:sp>
      <p:sp>
        <p:nvSpPr>
          <p:cNvPr id="207" name="1. The problem"/>
          <p:cNvSpPr txBox="1"/>
          <p:nvPr/>
        </p:nvSpPr>
        <p:spPr>
          <a:xfrm>
            <a:off x="10266879" y="4337723"/>
            <a:ext cx="12365138" cy="7971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this is our vision</a:t>
            </a:r>
          </a:p>
          <a:p>
            <a:pPr lvl="1" algn="l">
              <a:spcBef>
                <a:spcPts val="3000"/>
              </a:spcBef>
              <a:defRPr sz="5000">
                <a:solidFill>
                  <a:srgbClr val="B2A79D"/>
                </a:solidFill>
                <a:latin typeface="+mj-lt"/>
                <a:ea typeface="+mj-ea"/>
                <a:cs typeface="+mj-cs"/>
                <a:sym typeface="Helvetica Neue"/>
              </a:defRPr>
            </a:pPr>
            <a:endParaRPr/>
          </a:p>
          <a:p>
            <a:pPr lvl="1" algn="l">
              <a:spcBef>
                <a:spcPts val="3000"/>
              </a:spcBef>
              <a:defRPr>
                <a:solidFill>
                  <a:srgbClr val="B2A79D"/>
                </a:solidFill>
                <a:latin typeface="+mj-lt"/>
                <a:ea typeface="+mj-ea"/>
                <a:cs typeface="+mj-cs"/>
                <a:sym typeface="Helvetica Neue"/>
              </a:defRPr>
            </a:pPr>
            <a:r>
              <a:t>Use your slogan</a:t>
            </a:r>
          </a:p>
          <a:p>
            <a:pPr lvl="1" algn="l">
              <a:spcBef>
                <a:spcPts val="3000"/>
              </a:spcBef>
              <a:defRPr>
                <a:solidFill>
                  <a:srgbClr val="B2A79D"/>
                </a:solidFill>
                <a:latin typeface="+mj-lt"/>
                <a:ea typeface="+mj-ea"/>
                <a:cs typeface="+mj-cs"/>
                <a:sym typeface="Helvetica Neue"/>
              </a:defRPr>
            </a:pPr>
            <a:r>
              <a:t>Or a quote</a:t>
            </a:r>
          </a:p>
          <a:p>
            <a:pPr lvl="1" algn="l">
              <a:spcBef>
                <a:spcPts val="3000"/>
              </a:spcBef>
              <a:defRPr>
                <a:solidFill>
                  <a:srgbClr val="B2A79D"/>
                </a:solidFill>
                <a:latin typeface="+mj-lt"/>
                <a:ea typeface="+mj-ea"/>
                <a:cs typeface="+mj-cs"/>
                <a:sym typeface="Helvetica Neue"/>
              </a:defRPr>
            </a:pPr>
            <a:r>
              <a:t>Or create a slogan</a:t>
            </a:r>
          </a:p>
          <a:p>
            <a:pPr lvl="1" algn="l">
              <a:spcBef>
                <a:spcPts val="3000"/>
              </a:spcBef>
              <a:defRPr>
                <a:solidFill>
                  <a:srgbClr val="B2A79D"/>
                </a:solidFill>
                <a:latin typeface="+mj-lt"/>
                <a:ea typeface="+mj-ea"/>
                <a:cs typeface="+mj-cs"/>
                <a:sym typeface="Helvetica Neue"/>
              </a:defRPr>
            </a:pPr>
            <a:r>
              <a:t>Think big</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09"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10. brand</a:t>
            </a:r>
          </a:p>
        </p:txBody>
      </p:sp>
      <p:sp>
        <p:nvSpPr>
          <p:cNvPr id="210" name="Write your name, put your logos, put your partner’s logo, eventually add any information to find you - website, names of contact etc."/>
          <p:cNvSpPr txBox="1"/>
          <p:nvPr/>
        </p:nvSpPr>
        <p:spPr>
          <a:xfrm>
            <a:off x="808460" y="1586711"/>
            <a:ext cx="7620001" cy="1235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2500">
                <a:solidFill>
                  <a:srgbClr val="A4A7A7"/>
                </a:solidFill>
                <a:latin typeface="+mj-lt"/>
                <a:ea typeface="+mj-ea"/>
                <a:cs typeface="+mj-cs"/>
                <a:sym typeface="Helvetica Neue"/>
              </a:defRPr>
            </a:lvl1pPr>
          </a:lstStyle>
          <a:p>
            <a:r>
              <a:t>Write your name, put your logos, put your partner’s logo, eventually add any information to find you - website, names of contact etc.</a:t>
            </a:r>
          </a:p>
        </p:txBody>
      </p:sp>
      <p:sp>
        <p:nvSpPr>
          <p:cNvPr id="211" name="LOGO: Project / Organisation behind the project"/>
          <p:cNvSpPr/>
          <p:nvPr/>
        </p:nvSpPr>
        <p:spPr>
          <a:xfrm>
            <a:off x="808460" y="4337723"/>
            <a:ext cx="7620001" cy="1457662"/>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LOGO: Project / Organisation behind the project</a:t>
            </a:r>
          </a:p>
        </p:txBody>
      </p:sp>
      <p:sp>
        <p:nvSpPr>
          <p:cNvPr id="212" name="SLOGAN"/>
          <p:cNvSpPr/>
          <p:nvPr/>
        </p:nvSpPr>
        <p:spPr>
          <a:xfrm>
            <a:off x="808460" y="6548686"/>
            <a:ext cx="7620001" cy="145766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SLOGAN</a:t>
            </a:r>
          </a:p>
        </p:txBody>
      </p:sp>
      <p:sp>
        <p:nvSpPr>
          <p:cNvPr id="213" name="1. The problem"/>
          <p:cNvSpPr txBox="1"/>
          <p:nvPr/>
        </p:nvSpPr>
        <p:spPr>
          <a:xfrm>
            <a:off x="10266879" y="4337723"/>
            <a:ext cx="12365138" cy="7971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this is … [name of the project]</a:t>
            </a:r>
          </a:p>
          <a:p>
            <a:pPr lvl="1" algn="l">
              <a:spcBef>
                <a:spcPts val="3000"/>
              </a:spcBef>
              <a:defRPr sz="5000">
                <a:solidFill>
                  <a:srgbClr val="B2A79D"/>
                </a:solidFill>
                <a:latin typeface="+mj-lt"/>
                <a:ea typeface="+mj-ea"/>
                <a:cs typeface="+mj-cs"/>
                <a:sym typeface="Helvetica Neue"/>
              </a:defRPr>
            </a:pPr>
            <a:r>
              <a:t>Funded by [funder]</a:t>
            </a:r>
          </a:p>
        </p:txBody>
      </p:sp>
      <p:sp>
        <p:nvSpPr>
          <p:cNvPr id="214" name="We are ..…"/>
          <p:cNvSpPr/>
          <p:nvPr/>
        </p:nvSpPr>
        <p:spPr>
          <a:xfrm>
            <a:off x="808460" y="8546396"/>
            <a:ext cx="7620001" cy="2477497"/>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are .. </a:t>
            </a:r>
          </a:p>
          <a:p>
            <a:pPr lvl="1" algn="l">
              <a:spcBef>
                <a:spcPts val="1500"/>
              </a:spcBef>
              <a:defRPr sz="2200">
                <a:solidFill>
                  <a:srgbClr val="B2A79D"/>
                </a:solidFill>
                <a:latin typeface="+mj-lt"/>
                <a:ea typeface="+mj-ea"/>
                <a:cs typeface="+mj-cs"/>
                <a:sym typeface="Helvetica Neue"/>
              </a:defRPr>
            </a:pPr>
            <a:r>
              <a:t>A team of … </a:t>
            </a:r>
          </a:p>
          <a:p>
            <a:pPr lvl="1" algn="l">
              <a:spcBef>
                <a:spcPts val="1500"/>
              </a:spcBef>
              <a:defRPr sz="2200">
                <a:solidFill>
                  <a:srgbClr val="B2A79D"/>
                </a:solidFill>
                <a:latin typeface="+mj-lt"/>
                <a:ea typeface="+mj-ea"/>
                <a:cs typeface="+mj-cs"/>
                <a:sym typeface="Helvetica Neue"/>
              </a:defRPr>
            </a:pPr>
            <a:r>
              <a:t>working everyday to save lives with data</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7069"/>
        </a:solidFill>
        <a:effectLst/>
      </p:bgPr>
    </p:bg>
    <p:spTree>
      <p:nvGrpSpPr>
        <p:cNvPr id="1" name=""/>
        <p:cNvGrpSpPr/>
        <p:nvPr/>
      </p:nvGrpSpPr>
      <p:grpSpPr>
        <a:xfrm>
          <a:off x="0" y="0"/>
          <a:ext cx="0" cy="0"/>
          <a:chOff x="0" y="0"/>
          <a:chExt cx="0" cy="0"/>
        </a:xfrm>
      </p:grpSpPr>
      <p:sp>
        <p:nvSpPr>
          <p:cNvPr id="216" name="TOOLS"/>
          <p:cNvSpPr txBox="1"/>
          <p:nvPr/>
        </p:nvSpPr>
        <p:spPr>
          <a:xfrm>
            <a:off x="2244951" y="5607315"/>
            <a:ext cx="2530603"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8F8F8"/>
                </a:solidFill>
                <a:latin typeface="Product Sans"/>
                <a:ea typeface="Product Sans"/>
                <a:cs typeface="Product Sans"/>
                <a:sym typeface="Product Sans"/>
              </a:defRPr>
            </a:lvl1pPr>
          </a:lstStyle>
          <a:p>
            <a:r>
              <a:t>TOOLS</a:t>
            </a:r>
          </a:p>
        </p:txBody>
      </p:sp>
      <p:sp>
        <p:nvSpPr>
          <p:cNvPr id="217" name="We built 2 tools to help you write your story even faster Attend the workshop to understand how to use them"/>
          <p:cNvSpPr txBox="1"/>
          <p:nvPr/>
        </p:nvSpPr>
        <p:spPr>
          <a:xfrm>
            <a:off x="2244951" y="6858000"/>
            <a:ext cx="12132565"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4000">
                <a:solidFill>
                  <a:srgbClr val="F8F8F8"/>
                </a:solidFill>
                <a:latin typeface="Product Sans"/>
                <a:ea typeface="Product Sans"/>
                <a:cs typeface="Product Sans"/>
                <a:sym typeface="Product Sans"/>
              </a:defRPr>
            </a:pPr>
            <a:r>
              <a:t>We built 2 tools to help you write your story even faster</a:t>
            </a:r>
            <a:br/>
            <a:r>
              <a:t>Attend the workshop to understand how to use them</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5F7"/>
        </a:solidFill>
        <a:effectLst/>
      </p:bgPr>
    </p:bg>
    <p:spTree>
      <p:nvGrpSpPr>
        <p:cNvPr id="1" name=""/>
        <p:cNvGrpSpPr/>
        <p:nvPr/>
      </p:nvGrpSpPr>
      <p:grpSpPr>
        <a:xfrm>
          <a:off x="0" y="0"/>
          <a:ext cx="0" cy="0"/>
          <a:chOff x="0" y="0"/>
          <a:chExt cx="0" cy="0"/>
        </a:xfrm>
      </p:grpSpPr>
      <p:graphicFrame>
        <p:nvGraphicFramePr>
          <p:cNvPr id="221" name="Table"/>
          <p:cNvGraphicFramePr/>
          <p:nvPr/>
        </p:nvGraphicFramePr>
        <p:xfrm>
          <a:off x="331765" y="660059"/>
          <a:ext cx="23720467" cy="12680680"/>
        </p:xfrm>
        <a:graphic>
          <a:graphicData uri="http://schemas.openxmlformats.org/drawingml/2006/table">
            <a:tbl>
              <a:tblPr>
                <a:tableStyleId>{4C3C2611-4C71-4FC5-86AE-919BDF0F9419}</a:tableStyleId>
              </a:tblPr>
              <a:tblGrid>
                <a:gridCol w="2335711">
                  <a:extLst>
                    <a:ext uri="{9D8B030D-6E8A-4147-A177-3AD203B41FA5}">
                      <a16:colId xmlns:a16="http://schemas.microsoft.com/office/drawing/2014/main" val="20000"/>
                    </a:ext>
                  </a:extLst>
                </a:gridCol>
                <a:gridCol w="1076116">
                  <a:extLst>
                    <a:ext uri="{9D8B030D-6E8A-4147-A177-3AD203B41FA5}">
                      <a16:colId xmlns:a16="http://schemas.microsoft.com/office/drawing/2014/main" val="20001"/>
                    </a:ext>
                  </a:extLst>
                </a:gridCol>
                <a:gridCol w="3117359">
                  <a:extLst>
                    <a:ext uri="{9D8B030D-6E8A-4147-A177-3AD203B41FA5}">
                      <a16:colId xmlns:a16="http://schemas.microsoft.com/office/drawing/2014/main" val="20002"/>
                    </a:ext>
                  </a:extLst>
                </a:gridCol>
                <a:gridCol w="11412487">
                  <a:extLst>
                    <a:ext uri="{9D8B030D-6E8A-4147-A177-3AD203B41FA5}">
                      <a16:colId xmlns:a16="http://schemas.microsoft.com/office/drawing/2014/main" val="20003"/>
                    </a:ext>
                  </a:extLst>
                </a:gridCol>
                <a:gridCol w="2389699">
                  <a:extLst>
                    <a:ext uri="{9D8B030D-6E8A-4147-A177-3AD203B41FA5}">
                      <a16:colId xmlns:a16="http://schemas.microsoft.com/office/drawing/2014/main" val="20004"/>
                    </a:ext>
                  </a:extLst>
                </a:gridCol>
                <a:gridCol w="3389095">
                  <a:extLst>
                    <a:ext uri="{9D8B030D-6E8A-4147-A177-3AD203B41FA5}">
                      <a16:colId xmlns:a16="http://schemas.microsoft.com/office/drawing/2014/main" val="20005"/>
                    </a:ext>
                  </a:extLst>
                </a:gridCol>
              </a:tblGrid>
              <a:tr h="590280">
                <a:tc>
                  <a:txBody>
                    <a:bodyPr/>
                    <a:lstStyle/>
                    <a:p>
                      <a:pPr defTabSz="457200">
                        <a:defRPr sz="1800"/>
                      </a:pPr>
                      <a:r>
                        <a:rPr sz="2000" b="1">
                          <a:solidFill>
                            <a:srgbClr val="5F5F5F"/>
                          </a:solidFill>
                          <a:latin typeface="+mj-lt"/>
                          <a:ea typeface="+mj-ea"/>
                          <a:cs typeface="+mj-cs"/>
                          <a:sym typeface="Helvetica Neue"/>
                        </a:rPr>
                        <a:t>Category</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E3DFDB"/>
                    </a:solidFill>
                  </a:tcPr>
                </a:tc>
                <a:tc>
                  <a:txBody>
                    <a:bodyPr/>
                    <a:lstStyle/>
                    <a:p>
                      <a:pPr defTabSz="457200">
                        <a:defRPr sz="1800"/>
                      </a:pPr>
                      <a:r>
                        <a:rPr sz="2000" b="1">
                          <a:solidFill>
                            <a:srgbClr val="5F5F5F"/>
                          </a:solidFill>
                          <a:latin typeface="+mj-lt"/>
                          <a:ea typeface="+mj-ea"/>
                          <a:cs typeface="+mj-cs"/>
                          <a:sym typeface="Helvetica Neue"/>
                        </a:rPr>
                        <a:t>For</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E3DFDB"/>
                    </a:solidFill>
                  </a:tcPr>
                </a:tc>
                <a:tc>
                  <a:txBody>
                    <a:bodyPr/>
                    <a:lstStyle/>
                    <a:p>
                      <a:pPr defTabSz="457200">
                        <a:defRPr sz="1800"/>
                      </a:pPr>
                      <a:r>
                        <a:rPr sz="1900" b="1">
                          <a:solidFill>
                            <a:srgbClr val="5F5F5F"/>
                          </a:solidFill>
                          <a:latin typeface="+mj-lt"/>
                          <a:ea typeface="+mj-ea"/>
                          <a:cs typeface="+mj-cs"/>
                          <a:sym typeface="Helvetica Neue"/>
                        </a:rPr>
                        <a:t>Who has the problem?</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E3DFDB"/>
                    </a:solidFill>
                  </a:tcPr>
                </a:tc>
                <a:tc>
                  <a:txBody>
                    <a:bodyPr/>
                    <a:lstStyle/>
                    <a:p>
                      <a:pPr defTabSz="457200">
                        <a:defRPr sz="1800"/>
                      </a:pPr>
                      <a:r>
                        <a:rPr sz="2000" b="1">
                          <a:solidFill>
                            <a:srgbClr val="5F5F5F"/>
                          </a:solidFill>
                          <a:latin typeface="+mj-lt"/>
                          <a:ea typeface="+mj-ea"/>
                          <a:cs typeface="+mj-cs"/>
                          <a:sym typeface="Helvetica Neue"/>
                        </a:rPr>
                        <a:t>#2 Real Problem</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E3DFDB"/>
                    </a:solidFill>
                  </a:tcPr>
                </a:tc>
                <a:tc>
                  <a:txBody>
                    <a:bodyPr/>
                    <a:lstStyle/>
                    <a:p>
                      <a:pPr defTabSz="457200">
                        <a:defRPr sz="1800"/>
                      </a:pPr>
                      <a:r>
                        <a:rPr sz="2000" b="1">
                          <a:solidFill>
                            <a:srgbClr val="5F5F5F"/>
                          </a:solidFill>
                          <a:latin typeface="+mj-lt"/>
                          <a:ea typeface="+mj-ea"/>
                          <a:cs typeface="+mj-cs"/>
                          <a:sym typeface="Helvetica Neue"/>
                        </a:rPr>
                        <a:t>So we created</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E3DFDB"/>
                    </a:solidFill>
                  </a:tcPr>
                </a:tc>
                <a:tc>
                  <a:txBody>
                    <a:bodyPr/>
                    <a:lstStyle/>
                    <a:p>
                      <a:pPr defTabSz="457200">
                        <a:defRPr sz="1800"/>
                      </a:pPr>
                      <a:r>
                        <a:rPr sz="2000" b="1">
                          <a:solidFill>
                            <a:srgbClr val="5F5F5F"/>
                          </a:solidFill>
                          <a:latin typeface="+mj-lt"/>
                          <a:ea typeface="+mj-ea"/>
                          <a:cs typeface="+mj-cs"/>
                          <a:sym typeface="Helvetica Neue"/>
                        </a:rPr>
                        <a:t>#4 Category Solution</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E3DFDB"/>
                    </a:solidFill>
                  </a:tcPr>
                </a:tc>
                <a:extLst>
                  <a:ext uri="{0D108BD9-81ED-4DB2-BD59-A6C34878D82A}">
                    <a16:rowId xmlns:a16="http://schemas.microsoft.com/office/drawing/2014/main" val="10000"/>
                  </a:ext>
                </a:extLst>
              </a:tr>
              <a:tr h="590280">
                <a:tc rowSpan="3">
                  <a:txBody>
                    <a:bodyPr/>
                    <a:lstStyle/>
                    <a:p>
                      <a:pPr defTabSz="457200">
                        <a:defRPr sz="1800"/>
                      </a:pPr>
                      <a:r>
                        <a:rPr sz="2100">
                          <a:solidFill>
                            <a:srgbClr val="ED7069"/>
                          </a:solidFill>
                          <a:latin typeface="+mj-lt"/>
                          <a:ea typeface="+mj-ea"/>
                          <a:cs typeface="+mj-cs"/>
                          <a:sym typeface="Helvetica Neue"/>
                        </a:rPr>
                        <a:t>Training  Learning</a:t>
                      </a:r>
                    </a:p>
                  </a:txBody>
                  <a:tcPr marL="76200" marR="76200" marT="76200" marB="762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rowSpan="20">
                  <a:txBody>
                    <a:bodyPr/>
                    <a:lstStyle/>
                    <a:p>
                      <a:pPr indent="50800" defTabSz="457200">
                        <a:defRPr sz="1800"/>
                      </a:pPr>
                      <a:r>
                        <a:rPr sz="2400">
                          <a:solidFill>
                            <a:srgbClr val="B2A79D"/>
                          </a:solidFill>
                          <a:latin typeface="+mj-lt"/>
                          <a:ea typeface="+mj-ea"/>
                          <a:cs typeface="+mj-cs"/>
                          <a:sym typeface="Helvetica Neue"/>
                        </a:rPr>
                        <a:t>For…</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rowSpan="11">
                  <a:txBody>
                    <a:bodyPr/>
                    <a:lstStyle/>
                    <a:p>
                      <a:pPr algn="l" defTabSz="914400">
                        <a:defRPr sz="2300">
                          <a:solidFill>
                            <a:srgbClr val="F0A968"/>
                          </a:solidFill>
                          <a:latin typeface="+mj-lt"/>
                          <a:ea typeface="+mj-ea"/>
                          <a:cs typeface="+mj-cs"/>
                          <a:sym typeface="Helvetica Neue"/>
                        </a:defRPr>
                      </a:pPr>
                      <a:r>
                        <a:t>professionals</a:t>
                      </a:r>
                    </a:p>
                    <a:p>
                      <a:pPr algn="l" defTabSz="914400">
                        <a:defRPr sz="2300">
                          <a:solidFill>
                            <a:srgbClr val="F0A968"/>
                          </a:solidFill>
                          <a:latin typeface="+mj-lt"/>
                          <a:ea typeface="+mj-ea"/>
                          <a:cs typeface="+mj-cs"/>
                          <a:sym typeface="Helvetica Neue"/>
                        </a:defRPr>
                      </a:pPr>
                      <a:r>
                        <a:t>citizens</a:t>
                      </a:r>
                    </a:p>
                    <a:p>
                      <a:pPr algn="l" defTabSz="914400">
                        <a:defRPr sz="2300">
                          <a:solidFill>
                            <a:srgbClr val="F0A968"/>
                          </a:solidFill>
                          <a:latin typeface="+mj-lt"/>
                          <a:ea typeface="+mj-ea"/>
                          <a:cs typeface="+mj-cs"/>
                          <a:sym typeface="Helvetica Neue"/>
                        </a:defRPr>
                      </a:pPr>
                      <a:r>
                        <a:t>consumers</a:t>
                      </a:r>
                    </a:p>
                    <a:p>
                      <a:pPr algn="l" defTabSz="914400">
                        <a:defRPr sz="2300">
                          <a:solidFill>
                            <a:srgbClr val="F0A968"/>
                          </a:solidFill>
                          <a:latin typeface="+mj-lt"/>
                          <a:ea typeface="+mj-ea"/>
                          <a:cs typeface="+mj-cs"/>
                          <a:sym typeface="Helvetica Neue"/>
                        </a:defRPr>
                      </a:pPr>
                      <a:r>
                        <a:t>students</a:t>
                      </a:r>
                    </a:p>
                    <a:p>
                      <a:pPr algn="l" defTabSz="914400">
                        <a:defRPr sz="2300">
                          <a:solidFill>
                            <a:srgbClr val="F0A968"/>
                          </a:solidFill>
                          <a:latin typeface="+mj-lt"/>
                          <a:ea typeface="+mj-ea"/>
                          <a:cs typeface="+mj-cs"/>
                          <a:sym typeface="Helvetica Neue"/>
                        </a:defRPr>
                      </a:pPr>
                      <a:r>
                        <a:t>teachers</a:t>
                      </a:r>
                    </a:p>
                    <a:p>
                      <a:pPr algn="l" defTabSz="914400">
                        <a:defRPr sz="2300">
                          <a:solidFill>
                            <a:srgbClr val="F0A968"/>
                          </a:solidFill>
                          <a:latin typeface="+mj-lt"/>
                          <a:ea typeface="+mj-ea"/>
                          <a:cs typeface="+mj-cs"/>
                          <a:sym typeface="Helvetica Neue"/>
                        </a:defRPr>
                      </a:pPr>
                      <a:r>
                        <a:t>experts</a:t>
                      </a:r>
                    </a:p>
                    <a:p>
                      <a:pPr algn="l" defTabSz="914400">
                        <a:defRPr sz="2300">
                          <a:solidFill>
                            <a:srgbClr val="F0A968"/>
                          </a:solidFill>
                          <a:latin typeface="+mj-lt"/>
                          <a:ea typeface="+mj-ea"/>
                          <a:cs typeface="+mj-cs"/>
                          <a:sym typeface="Helvetica Neue"/>
                        </a:defRPr>
                      </a:pPr>
                      <a:r>
                        <a:t>researchers</a:t>
                      </a:r>
                    </a:p>
                    <a:p>
                      <a:pPr algn="l" defTabSz="914400">
                        <a:defRPr sz="2300">
                          <a:solidFill>
                            <a:srgbClr val="F0A968"/>
                          </a:solidFill>
                          <a:latin typeface="+mj-lt"/>
                          <a:ea typeface="+mj-ea"/>
                          <a:cs typeface="+mj-cs"/>
                          <a:sym typeface="Helvetica Neue"/>
                        </a:defRPr>
                      </a:pPr>
                      <a:r>
                        <a:t>scientists</a:t>
                      </a:r>
                    </a:p>
                    <a:p>
                      <a:pPr algn="l" defTabSz="914400">
                        <a:defRPr sz="2300">
                          <a:solidFill>
                            <a:srgbClr val="F0A968"/>
                          </a:solidFill>
                          <a:latin typeface="+mj-lt"/>
                          <a:ea typeface="+mj-ea"/>
                          <a:cs typeface="+mj-cs"/>
                          <a:sym typeface="Helvetica Neue"/>
                        </a:defRPr>
                      </a:pPr>
                      <a:r>
                        <a:t>journalists</a:t>
                      </a:r>
                    </a:p>
                    <a:p>
                      <a:pPr indent="50800" algn="l" defTabSz="457200">
                        <a:defRPr sz="2300">
                          <a:solidFill>
                            <a:srgbClr val="F0A968"/>
                          </a:solidFill>
                          <a:latin typeface="+mj-lt"/>
                          <a:ea typeface="+mj-ea"/>
                          <a:cs typeface="+mj-cs"/>
                          <a:sym typeface="Helvetica Neue"/>
                        </a:defRPr>
                      </a:pPr>
                      <a:r>
                        <a:t>doctors</a:t>
                      </a:r>
                    </a:p>
                    <a:p>
                      <a:pPr indent="50800" algn="l" defTabSz="457200">
                        <a:defRPr sz="2300">
                          <a:solidFill>
                            <a:srgbClr val="F0A968"/>
                          </a:solidFill>
                          <a:latin typeface="+mj-lt"/>
                          <a:ea typeface="+mj-ea"/>
                          <a:cs typeface="+mj-cs"/>
                          <a:sym typeface="Helvetica Neue"/>
                        </a:defRPr>
                      </a:pPr>
                      <a:r>
                        <a:t>patients</a:t>
                      </a:r>
                    </a:p>
                    <a:p>
                      <a:pPr indent="50800" algn="l" defTabSz="457200">
                        <a:defRPr sz="2300">
                          <a:solidFill>
                            <a:srgbClr val="F0A968"/>
                          </a:solidFill>
                          <a:latin typeface="+mj-lt"/>
                          <a:ea typeface="+mj-ea"/>
                          <a:cs typeface="+mj-cs"/>
                          <a:sym typeface="Helvetica Neue"/>
                        </a:defRPr>
                      </a:pPr>
                      <a:r>
                        <a:t>entrepreneurs</a:t>
                      </a:r>
                    </a:p>
                    <a:p>
                      <a:pPr indent="50800" algn="l" defTabSz="457200">
                        <a:defRPr sz="2300">
                          <a:solidFill>
                            <a:srgbClr val="F0A968"/>
                          </a:solidFill>
                          <a:latin typeface="+mj-lt"/>
                          <a:ea typeface="+mj-ea"/>
                          <a:cs typeface="+mj-cs"/>
                          <a:sym typeface="Helvetica Neue"/>
                        </a:defRPr>
                      </a:pPr>
                      <a:r>
                        <a:t>managers</a:t>
                      </a:r>
                    </a:p>
                    <a:p>
                      <a:pPr indent="50800" algn="l" defTabSz="457200">
                        <a:defRPr sz="2300">
                          <a:solidFill>
                            <a:srgbClr val="F0A968"/>
                          </a:solidFill>
                          <a:latin typeface="+mj-lt"/>
                          <a:ea typeface="+mj-ea"/>
                          <a:cs typeface="+mj-cs"/>
                          <a:sym typeface="Helvetica Neue"/>
                        </a:defRPr>
                      </a:pPr>
                      <a:r>
                        <a:t>civil servants</a:t>
                      </a:r>
                    </a:p>
                    <a:p>
                      <a:pPr indent="50800" algn="l" defTabSz="457200">
                        <a:defRPr sz="2300">
                          <a:solidFill>
                            <a:srgbClr val="F0A968"/>
                          </a:solidFill>
                          <a:latin typeface="+mj-lt"/>
                          <a:ea typeface="+mj-ea"/>
                          <a:cs typeface="+mj-cs"/>
                          <a:sym typeface="Helvetica Neue"/>
                        </a:defRPr>
                      </a:pPr>
                      <a:r>
                        <a:t>policemen / firemen</a:t>
                      </a:r>
                    </a:p>
                    <a:p>
                      <a:pPr indent="50800" algn="l" defTabSz="457200">
                        <a:defRPr sz="2300">
                          <a:solidFill>
                            <a:srgbClr val="F0A968"/>
                          </a:solidFill>
                          <a:latin typeface="+mj-lt"/>
                          <a:ea typeface="+mj-ea"/>
                          <a:cs typeface="+mj-cs"/>
                          <a:sym typeface="Helvetica Neue"/>
                        </a:defRPr>
                      </a:pPr>
                      <a:r>
                        <a:t>mayors</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a:txBody>
                    <a:bodyPr/>
                    <a:lstStyle/>
                    <a:p>
                      <a:pPr indent="50800" algn="l" defTabSz="457200">
                        <a:defRPr sz="1800"/>
                      </a:pPr>
                      <a:r>
                        <a:rPr sz="2300">
                          <a:solidFill>
                            <a:srgbClr val="5F5F5F"/>
                          </a:solidFill>
                          <a:latin typeface="+mj-lt"/>
                          <a:ea typeface="+mj-ea"/>
                          <a:cs typeface="+mj-cs"/>
                          <a:sym typeface="Helvetica Neue"/>
                        </a:rPr>
                        <a:t>It can be hard to know how to apply this technique without support</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rowSpan="20">
                  <a:txBody>
                    <a:bodyPr/>
                    <a:lstStyle/>
                    <a:p>
                      <a:pPr defTabSz="914400">
                        <a:spcBef>
                          <a:spcPts val="4600"/>
                        </a:spcBef>
                        <a:defRPr>
                          <a:latin typeface="+mj-lt"/>
                          <a:ea typeface="+mj-ea"/>
                          <a:cs typeface="+mj-cs"/>
                          <a:sym typeface="Helvetica Neue"/>
                        </a:defRPr>
                      </a:pPr>
                      <a:r>
                        <a:rPr>
                          <a:solidFill>
                            <a:srgbClr val="B2A79D"/>
                          </a:solidFill>
                        </a:rPr>
                        <a:t>so we created</a:t>
                      </a:r>
                    </a:p>
                    <a:p>
                      <a:pPr defTabSz="914400">
                        <a:spcBef>
                          <a:spcPts val="4600"/>
                        </a:spcBef>
                        <a:defRPr>
                          <a:latin typeface="+mj-lt"/>
                          <a:ea typeface="+mj-ea"/>
                          <a:cs typeface="+mj-cs"/>
                          <a:sym typeface="Helvetica Neue"/>
                        </a:defRPr>
                      </a:pPr>
                      <a:r>
                        <a:rPr>
                          <a:solidFill>
                            <a:srgbClr val="B2A79D"/>
                          </a:solidFill>
                        </a:rPr>
                        <a:t>so we launched</a:t>
                      </a:r>
                    </a:p>
                    <a:p>
                      <a:pPr defTabSz="914400">
                        <a:spcBef>
                          <a:spcPts val="4600"/>
                        </a:spcBef>
                        <a:defRPr>
                          <a:latin typeface="+mj-lt"/>
                          <a:ea typeface="+mj-ea"/>
                          <a:cs typeface="+mj-cs"/>
                          <a:sym typeface="Helvetica Neue"/>
                        </a:defRPr>
                      </a:pPr>
                      <a:r>
                        <a:rPr>
                          <a:solidFill>
                            <a:srgbClr val="B2A79D"/>
                          </a:solidFill>
                        </a:rPr>
                        <a:t>so we made available</a:t>
                      </a:r>
                    </a:p>
                    <a:p>
                      <a:pPr defTabSz="914400">
                        <a:spcBef>
                          <a:spcPts val="4600"/>
                        </a:spcBef>
                        <a:defRPr>
                          <a:latin typeface="+mj-lt"/>
                          <a:ea typeface="+mj-ea"/>
                          <a:cs typeface="+mj-cs"/>
                          <a:sym typeface="Helvetica Neue"/>
                        </a:defRPr>
                      </a:pPr>
                      <a:r>
                        <a:rPr>
                          <a:solidFill>
                            <a:srgbClr val="B2A79D"/>
                          </a:solidFill>
                        </a:rPr>
                        <a:t>introducing…</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a:txBody>
                    <a:bodyPr/>
                    <a:lstStyle/>
                    <a:p>
                      <a:pPr indent="101600" algn="l" defTabSz="457200">
                        <a:defRPr sz="1800"/>
                      </a:pPr>
                      <a:r>
                        <a:rPr sz="2233">
                          <a:solidFill>
                            <a:srgbClr val="575757"/>
                          </a:solidFill>
                          <a:latin typeface="+mj-lt"/>
                          <a:ea typeface="+mj-ea"/>
                          <a:cs typeface="+mj-cs"/>
                          <a:sym typeface="Helvetica Neue"/>
                        </a:rPr>
                        <a:t>a series of workshops</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1"/>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use the product without the proper training</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training course</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2"/>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 might struggle to understand the concept without guidance</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an online training</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3"/>
                  </a:ext>
                </a:extLst>
              </a:tr>
              <a:tr h="590280">
                <a:tc rowSpan="5">
                  <a:txBody>
                    <a:bodyPr/>
                    <a:lstStyle/>
                    <a:p>
                      <a:pPr defTabSz="457200">
                        <a:defRPr sz="1800"/>
                      </a:pPr>
                      <a:r>
                        <a:rPr sz="2100">
                          <a:solidFill>
                            <a:srgbClr val="ED7069"/>
                          </a:solidFill>
                          <a:latin typeface="+mj-lt"/>
                          <a:ea typeface="+mj-ea"/>
                          <a:cs typeface="+mj-cs"/>
                          <a:sym typeface="Helvetica Neue"/>
                        </a:rPr>
                        <a:t>Research &amp; Analysis</a:t>
                      </a:r>
                    </a:p>
                  </a:txBody>
                  <a:tcPr marL="76200" marR="76200" marT="76200" marB="762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difficult to make the most cost-efficient decision</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consultancy support</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4"/>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develop such product without first testing a first approach</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prototype</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5"/>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make the proper decision without first analysing what exists</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research project</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6"/>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 might have a hard time adopting such solution without seeing how it works</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pilot project</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7"/>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make a decision without the right data</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report</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8"/>
                  </a:ext>
                </a:extLst>
              </a:tr>
              <a:tr h="590280">
                <a:tc rowSpan="4">
                  <a:txBody>
                    <a:bodyPr/>
                    <a:lstStyle/>
                    <a:p>
                      <a:pPr defTabSz="457200">
                        <a:defRPr sz="1800"/>
                      </a:pPr>
                      <a:r>
                        <a:rPr sz="2100">
                          <a:solidFill>
                            <a:srgbClr val="ED7069"/>
                          </a:solidFill>
                          <a:latin typeface="+mj-lt"/>
                          <a:ea typeface="+mj-ea"/>
                          <a:cs typeface="+mj-cs"/>
                          <a:sym typeface="Helvetica Neue"/>
                        </a:rPr>
                        <a:t>Comms Marketing Convincing</a:t>
                      </a:r>
                    </a:p>
                  </a:txBody>
                  <a:tcPr marL="76200" marR="76200" marT="76200" marB="762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is hard to feel part of community without meeting our peers</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series of events</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9"/>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 might struggle to know that the product exist without the right communication</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marketing campaign</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0"/>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 might not realise that there is a service, idea, product made for them</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133">
                          <a:solidFill>
                            <a:srgbClr val="575757"/>
                          </a:solidFill>
                          <a:latin typeface="+mj-lt"/>
                          <a:ea typeface="+mj-ea"/>
                          <a:cs typeface="+mj-cs"/>
                          <a:sym typeface="Helvetica Neue"/>
                        </a:rPr>
                        <a:t>an awareness campaign</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1"/>
                  </a:ext>
                </a:extLst>
              </a:tr>
              <a:tr h="590280">
                <a:tc vMerge="1">
                  <a:txBody>
                    <a:bodyPr/>
                    <a:lstStyle/>
                    <a:p>
                      <a:endParaRPr lang="en-ES"/>
                    </a:p>
                  </a:txBody>
                  <a:tcPr/>
                </a:tc>
                <a:tc vMerge="1">
                  <a:txBody>
                    <a:bodyPr/>
                    <a:lstStyle/>
                    <a:p>
                      <a:endParaRPr lang="en-ES"/>
                    </a:p>
                  </a:txBody>
                  <a:tcPr/>
                </a:tc>
                <a:tc rowSpan="9">
                  <a:txBody>
                    <a:bodyPr/>
                    <a:lstStyle/>
                    <a:p>
                      <a:pPr indent="50800" algn="l" defTabSz="457200">
                        <a:defRPr sz="1800"/>
                      </a:pPr>
                      <a:r>
                        <a:rPr sz="2300">
                          <a:solidFill>
                            <a:srgbClr val="ED7069"/>
                          </a:solidFill>
                          <a:latin typeface="+mj-lt"/>
                          <a:ea typeface="+mj-ea"/>
                          <a:cs typeface="+mj-cs"/>
                          <a:sym typeface="Helvetica Neue"/>
                        </a:rPr>
                        <a:t>Universities
NGOs
CSOs
Research Institutes
Hospitals
Small companies
Medium companies
Large companies
Governments
National Authorities
National Administrations
Villages
</a:t>
                      </a:r>
                    </a:p>
                  </a:txBody>
                  <a:tcPr marL="50800" marR="50800" marT="50800" marB="508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a:txBody>
                    <a:bodyPr/>
                    <a:lstStyle/>
                    <a:p>
                      <a:pPr indent="50800" algn="l" defTabSz="457200">
                        <a:defRPr sz="1800"/>
                      </a:pPr>
                      <a:r>
                        <a:rPr sz="2300">
                          <a:solidFill>
                            <a:srgbClr val="5F5F5F"/>
                          </a:solidFill>
                          <a:latin typeface="+mj-lt"/>
                          <a:ea typeface="+mj-ea"/>
                          <a:cs typeface="+mj-cs"/>
                          <a:sym typeface="Helvetica Neue"/>
                        </a:rPr>
                        <a:t>It can be a struggle to know what companies on the market need and do</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lobbying campaign</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2"/>
                  </a:ext>
                </a:extLst>
              </a:tr>
              <a:tr h="590280">
                <a:tc>
                  <a:txBody>
                    <a:bodyPr/>
                    <a:lstStyle/>
                    <a:p>
                      <a:pPr defTabSz="457200">
                        <a:defRPr sz="1800"/>
                      </a:pPr>
                      <a:r>
                        <a:rPr sz="2100">
                          <a:solidFill>
                            <a:srgbClr val="ED7069"/>
                          </a:solidFill>
                          <a:latin typeface="+mj-lt"/>
                          <a:ea typeface="+mj-ea"/>
                          <a:cs typeface="+mj-cs"/>
                          <a:sym typeface="Helvetica Neue"/>
                        </a:rPr>
                        <a:t>Scale up projects</a:t>
                      </a:r>
                    </a:p>
                  </a:txBody>
                  <a:tcPr marL="76200" marR="76200" marT="76200" marB="762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develop such ambition vision without the right incentive</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an investment strategy</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3"/>
                  </a:ext>
                </a:extLst>
              </a:tr>
              <a:tr h="590280">
                <a:tc rowSpan="3">
                  <a:txBody>
                    <a:bodyPr/>
                    <a:lstStyle/>
                    <a:p>
                      <a:pPr defTabSz="457200">
                        <a:defRPr sz="1800"/>
                      </a:pPr>
                      <a:r>
                        <a:rPr sz="2100">
                          <a:solidFill>
                            <a:srgbClr val="ED7069"/>
                          </a:solidFill>
                          <a:latin typeface="+mj-lt"/>
                          <a:ea typeface="+mj-ea"/>
                          <a:cs typeface="+mj-cs"/>
                          <a:sym typeface="Helvetica Neue"/>
                        </a:rPr>
                        <a:t>Innovation / New approach</a:t>
                      </a:r>
                    </a:p>
                  </a:txBody>
                  <a:tcPr marL="76200" marR="76200" marT="76200" marB="762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 might need a new way of doing things to save time and money</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new process</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4"/>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 might require a completely new type of material to achieve such performance</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new material</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5"/>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exchange with partners when everyone does different things</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new standard</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6"/>
                  </a:ext>
                </a:extLst>
              </a:tr>
              <a:tr h="590280">
                <a:tc>
                  <a:txBody>
                    <a:bodyPr/>
                    <a:lstStyle/>
                    <a:p>
                      <a:pPr defTabSz="457200">
                        <a:defRPr sz="1800"/>
                      </a:pPr>
                      <a:r>
                        <a:rPr sz="2100">
                          <a:solidFill>
                            <a:srgbClr val="ED7069"/>
                          </a:solidFill>
                          <a:latin typeface="+mj-lt"/>
                          <a:ea typeface="+mj-ea"/>
                          <a:cs typeface="+mj-cs"/>
                          <a:sym typeface="Helvetica Neue"/>
                        </a:rPr>
                        <a:t>Physical need</a:t>
                      </a:r>
                    </a:p>
                  </a:txBody>
                  <a:tcPr marL="76200" marR="76200" marT="76200" marB="762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 might need a completely new ... bridge/road to unlock more trade, exchanges</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an infrastructure</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7"/>
                  </a:ext>
                </a:extLst>
              </a:tr>
              <a:tr h="590280">
                <a:tc rowSpan="3">
                  <a:txBody>
                    <a:bodyPr/>
                    <a:lstStyle/>
                    <a:p>
                      <a:pPr defTabSz="457200">
                        <a:defRPr sz="1800"/>
                      </a:pPr>
                      <a:r>
                        <a:rPr sz="2100">
                          <a:solidFill>
                            <a:srgbClr val="ED7069"/>
                          </a:solidFill>
                          <a:latin typeface="+mj-lt"/>
                          <a:ea typeface="+mj-ea"/>
                          <a:cs typeface="+mj-cs"/>
                          <a:sym typeface="Helvetica Neue"/>
                        </a:rPr>
                        <a:t>A digital tool</a:t>
                      </a:r>
                    </a:p>
                  </a:txBody>
                  <a:tcPr marL="76200" marR="76200" marT="76200" marB="762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do this with traditional paper and pen (or with Excel sheets)</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web app</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8"/>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do this while seating on a computer</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mobile app</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9"/>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exchange and connect partners without the right place to meet</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digital platform</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20"/>
                  </a:ext>
                </a:extLst>
              </a:tr>
            </a:tbl>
          </a:graphicData>
        </a:graphic>
      </p:graphicFrame>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23" name="https://unsplash.com/"/>
          <p:cNvSpPr txBox="1"/>
          <p:nvPr/>
        </p:nvSpPr>
        <p:spPr>
          <a:xfrm>
            <a:off x="540832" y="1318318"/>
            <a:ext cx="4094608"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a:hlinkClick r:id="rId2"/>
              </a:rPr>
              <a:t>https://unsplash.com/</a:t>
            </a:r>
            <a:r>
              <a:t> </a:t>
            </a:r>
          </a:p>
        </p:txBody>
      </p:sp>
      <p:pic>
        <p:nvPicPr>
          <p:cNvPr id="224" name="Screenshot 2022-05-09 at 10.34.58.png" descr="Screenshot 2022-05-09 at 10.34.58.png">
            <a:hlinkClick r:id="rId2"/>
          </p:cNvPr>
          <p:cNvPicPr>
            <a:picLocks noChangeAspect="1"/>
          </p:cNvPicPr>
          <p:nvPr/>
        </p:nvPicPr>
        <p:blipFill>
          <a:blip r:embed="rId3"/>
          <a:stretch>
            <a:fillRect/>
          </a:stretch>
        </p:blipFill>
        <p:spPr>
          <a:xfrm>
            <a:off x="5664369" y="1318318"/>
            <a:ext cx="17559529" cy="11079364"/>
          </a:xfrm>
          <a:prstGeom prst="rect">
            <a:avLst/>
          </a:prstGeom>
          <a:ln w="12700">
            <a:miter lim="400000"/>
          </a:ln>
          <a:effectLst>
            <a:outerShdw blurRad="101600" dist="74764" dir="2700000" rotWithShape="0">
              <a:srgbClr val="000000">
                <a:alpha val="9014"/>
              </a:srgbClr>
            </a:outerShdw>
          </a:effectLst>
        </p:spPr>
      </p:pic>
      <p:sp>
        <p:nvSpPr>
          <p:cNvPr id="225" name="Unsplash is currently the most extensive free stock pictures library on the market.…"/>
          <p:cNvSpPr txBox="1"/>
          <p:nvPr/>
        </p:nvSpPr>
        <p:spPr>
          <a:xfrm>
            <a:off x="540832" y="2141242"/>
            <a:ext cx="4094608" cy="5170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spcBef>
                <a:spcPts val="3000"/>
              </a:spcBef>
              <a:defRPr>
                <a:solidFill>
                  <a:srgbClr val="B2A79D"/>
                </a:solidFill>
              </a:defRPr>
            </a:pPr>
            <a:r>
              <a:t>Unsplash is currently the most extensive free stock pictures library on the market. </a:t>
            </a:r>
          </a:p>
          <a:p>
            <a:pPr algn="l">
              <a:spcBef>
                <a:spcPts val="3000"/>
              </a:spcBef>
              <a:defRPr>
                <a:solidFill>
                  <a:srgbClr val="B2A79D"/>
                </a:solidFill>
              </a:defRPr>
            </a:pPr>
            <a:r>
              <a:t>You don’t need to add credits to the pictures you use, but it’s better if you do, so the creator is acknowledged</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27" name="Screenshot 2021-01-14 at 10.34.28.png" descr="Screenshot 2021-01-14 at 10.34.28.png">
            <a:hlinkClick r:id="rId2"/>
          </p:cNvPr>
          <p:cNvPicPr>
            <a:picLocks noChangeAspect="1"/>
          </p:cNvPicPr>
          <p:nvPr/>
        </p:nvPicPr>
        <p:blipFill>
          <a:blip r:embed="rId3"/>
          <a:srcRect l="640" t="822" r="640"/>
          <a:stretch>
            <a:fillRect/>
          </a:stretch>
        </p:blipFill>
        <p:spPr>
          <a:xfrm>
            <a:off x="8417234" y="742342"/>
            <a:ext cx="15069733" cy="11638232"/>
          </a:xfrm>
          <a:prstGeom prst="rect">
            <a:avLst/>
          </a:prstGeom>
          <a:ln w="12700">
            <a:miter lim="400000"/>
          </a:ln>
          <a:effectLst>
            <a:outerShdw blurRad="177800" dist="114673" dir="2700000" rotWithShape="0">
              <a:srgbClr val="5E5E5E">
                <a:alpha val="7354"/>
              </a:srgbClr>
            </a:outerShdw>
          </a:effectLst>
        </p:spPr>
      </p:pic>
      <p:sp>
        <p:nvSpPr>
          <p:cNvPr id="228" name="Text"/>
          <p:cNvSpPr txBox="1"/>
          <p:nvPr/>
        </p:nvSpPr>
        <p:spPr>
          <a:xfrm>
            <a:off x="3865147" y="2545772"/>
            <a:ext cx="198984" cy="447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8">
              <a:defRPr sz="2400" b="1">
                <a:solidFill>
                  <a:srgbClr val="5E5E5E"/>
                </a:solidFill>
                <a:latin typeface="Arial"/>
                <a:ea typeface="Arial"/>
                <a:cs typeface="Arial"/>
                <a:sym typeface="Arial"/>
              </a:defRPr>
            </a:lvl1pPr>
          </a:lstStyle>
          <a:p>
            <a:r>
              <a:t> </a:t>
            </a:r>
          </a:p>
        </p:txBody>
      </p:sp>
      <p:sp>
        <p:nvSpPr>
          <p:cNvPr id="229" name="Real-time feedback using AI voices"/>
          <p:cNvSpPr txBox="1"/>
          <p:nvPr/>
        </p:nvSpPr>
        <p:spPr>
          <a:xfrm>
            <a:off x="854358" y="2191003"/>
            <a:ext cx="6419544" cy="1603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2438338">
              <a:defRPr sz="5200" b="1">
                <a:solidFill>
                  <a:srgbClr val="B2A79D"/>
                </a:solidFill>
                <a:latin typeface="Arial"/>
                <a:ea typeface="Arial"/>
                <a:cs typeface="Arial"/>
                <a:sym typeface="Arial"/>
              </a:defRPr>
            </a:pPr>
            <a:r>
              <a:t>Real-time feedback using </a:t>
            </a:r>
            <a:r>
              <a:rPr>
                <a:solidFill>
                  <a:srgbClr val="ED7069"/>
                </a:solidFill>
                <a:hlinkClick r:id="rId2"/>
              </a:rPr>
              <a:t>AI voices</a:t>
            </a:r>
          </a:p>
        </p:txBody>
      </p:sp>
      <p:pic>
        <p:nvPicPr>
          <p:cNvPr id="230" name="Image" descr="Image"/>
          <p:cNvPicPr>
            <a:picLocks noChangeAspect="1"/>
          </p:cNvPicPr>
          <p:nvPr/>
        </p:nvPicPr>
        <p:blipFill>
          <a:blip r:embed="rId4"/>
          <a:srcRect t="33084" b="35722"/>
          <a:stretch>
            <a:fillRect/>
          </a:stretch>
        </p:blipFill>
        <p:spPr>
          <a:xfrm>
            <a:off x="17523618" y="12051660"/>
            <a:ext cx="6860341" cy="1426607"/>
          </a:xfrm>
          <a:prstGeom prst="rect">
            <a:avLst/>
          </a:prstGeom>
          <a:ln w="12700">
            <a:miter lim="400000"/>
          </a:ln>
        </p:spPr>
      </p:pic>
      <p:sp>
        <p:nvSpPr>
          <p:cNvPr id="231" name="Testing your story is always helping you make it better.…"/>
          <p:cNvSpPr txBox="1"/>
          <p:nvPr/>
        </p:nvSpPr>
        <p:spPr>
          <a:xfrm>
            <a:off x="854358" y="4461109"/>
            <a:ext cx="5458337" cy="555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spcBef>
                <a:spcPts val="3000"/>
              </a:spcBef>
              <a:defRPr>
                <a:solidFill>
                  <a:srgbClr val="B2A79D"/>
                </a:solidFill>
              </a:defRPr>
            </a:pPr>
            <a:r>
              <a:t>Testing your story is always helping you make it better. </a:t>
            </a:r>
          </a:p>
          <a:p>
            <a:pPr algn="l">
              <a:spcBef>
                <a:spcPts val="3000"/>
              </a:spcBef>
              <a:defRPr>
                <a:solidFill>
                  <a:srgbClr val="B2A79D"/>
                </a:solidFill>
              </a:defRPr>
            </a:pPr>
            <a:r>
              <a:t>First because you will realise that some things you know yourself, might not translate well to other people who are less knowledgeable, </a:t>
            </a:r>
          </a:p>
          <a:p>
            <a:pPr algn="l">
              <a:spcBef>
                <a:spcPts val="3000"/>
              </a:spcBef>
              <a:defRPr>
                <a:solidFill>
                  <a:srgbClr val="B2A79D"/>
                </a:solidFill>
              </a:defRPr>
            </a:pPr>
            <a:r>
              <a:t>and secondly because you can re-write fast, and test fast to improve your story.</a:t>
            </a:r>
          </a:p>
        </p:txBody>
      </p:sp>
      <p:sp>
        <p:nvSpPr>
          <p:cNvPr id="232" name="https://cloud.google.com/text-to-speech"/>
          <p:cNvSpPr txBox="1"/>
          <p:nvPr/>
        </p:nvSpPr>
        <p:spPr>
          <a:xfrm>
            <a:off x="923133" y="742342"/>
            <a:ext cx="4847872" cy="1030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lstStyle>
          <a:p>
            <a:r>
              <a:t>https://cloud.google.com/text-to-speech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7069"/>
        </a:solidFill>
        <a:effectLst/>
      </p:bgPr>
    </p:bg>
    <p:spTree>
      <p:nvGrpSpPr>
        <p:cNvPr id="1" name=""/>
        <p:cNvGrpSpPr/>
        <p:nvPr/>
      </p:nvGrpSpPr>
      <p:grpSpPr>
        <a:xfrm>
          <a:off x="0" y="0"/>
          <a:ext cx="0" cy="0"/>
          <a:chOff x="0" y="0"/>
          <a:chExt cx="0" cy="0"/>
        </a:xfrm>
      </p:grpSpPr>
      <p:sp>
        <p:nvSpPr>
          <p:cNvPr id="234" name="DESIGN A SLIDE"/>
          <p:cNvSpPr txBox="1"/>
          <p:nvPr/>
        </p:nvSpPr>
        <p:spPr>
          <a:xfrm>
            <a:off x="2244951" y="5607315"/>
            <a:ext cx="5506975"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8F8F8"/>
                </a:solidFill>
                <a:latin typeface="Product Sans"/>
                <a:ea typeface="Product Sans"/>
                <a:cs typeface="Product Sans"/>
                <a:sym typeface="Product Sans"/>
              </a:defRPr>
            </a:lvl1pPr>
          </a:lstStyle>
          <a:p>
            <a:r>
              <a:t>DESIGN A SLIDE</a:t>
            </a:r>
          </a:p>
        </p:txBody>
      </p:sp>
      <p:sp>
        <p:nvSpPr>
          <p:cNvPr id="235" name="The next slides are examples showing different layouts, using the same text"/>
          <p:cNvSpPr txBox="1"/>
          <p:nvPr/>
        </p:nvSpPr>
        <p:spPr>
          <a:xfrm>
            <a:off x="2244951" y="6790340"/>
            <a:ext cx="16571977"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4000">
                <a:solidFill>
                  <a:srgbClr val="F8F8F8"/>
                </a:solidFill>
                <a:latin typeface="Product Sans"/>
                <a:ea typeface="Product Sans"/>
                <a:cs typeface="Product Sans"/>
                <a:sym typeface="Product Sans"/>
              </a:defRPr>
            </a:lvl1pPr>
          </a:lstStyle>
          <a:p>
            <a:r>
              <a:t>The next slides are examples showing different layouts, using the same text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 descr="Image"/>
          <p:cNvPicPr>
            <a:picLocks noChangeAspect="1"/>
          </p:cNvPicPr>
          <p:nvPr/>
        </p:nvPicPr>
        <p:blipFill>
          <a:blip r:embed="rId2"/>
          <a:stretch>
            <a:fillRect/>
          </a:stretch>
        </p:blipFill>
        <p:spPr>
          <a:xfrm>
            <a:off x="0" y="-925013"/>
            <a:ext cx="24384001" cy="16256001"/>
          </a:xfrm>
          <a:prstGeom prst="rect">
            <a:avLst/>
          </a:prstGeom>
          <a:ln w="12700">
            <a:miter lim="400000"/>
          </a:ln>
        </p:spPr>
      </p:pic>
      <p:sp>
        <p:nvSpPr>
          <p:cNvPr id="238" name="Rectangle"/>
          <p:cNvSpPr/>
          <p:nvPr/>
        </p:nvSpPr>
        <p:spPr>
          <a:xfrm>
            <a:off x="0" y="-1"/>
            <a:ext cx="24384001" cy="13716001"/>
          </a:xfrm>
          <a:prstGeom prst="rect">
            <a:avLst/>
          </a:prstGeom>
          <a:solidFill>
            <a:srgbClr val="000000">
              <a:alpha val="66725"/>
            </a:srgbClr>
          </a:solidFill>
          <a:ln w="12700">
            <a:miter lim="400000"/>
          </a:ln>
        </p:spPr>
        <p:txBody>
          <a:bodyPr lIns="0" tIns="0" rIns="0" bIns="0" anchor="ctr"/>
          <a:lstStyle/>
          <a:p>
            <a:endParaRPr/>
          </a:p>
        </p:txBody>
      </p:sp>
      <p:sp>
        <p:nvSpPr>
          <p:cNvPr id="239" name="Technical projects often feel like a non-stop flow of information but it looks like nothing tangible is really done"/>
          <p:cNvSpPr txBox="1"/>
          <p:nvPr/>
        </p:nvSpPr>
        <p:spPr>
          <a:xfrm>
            <a:off x="883539" y="7933883"/>
            <a:ext cx="11308461" cy="38386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6000">
                <a:solidFill>
                  <a:srgbClr val="FFFFFF"/>
                </a:solidFill>
              </a:defRPr>
            </a:pPr>
            <a:r>
              <a:t>Technical projects often feel like a </a:t>
            </a:r>
            <a:r>
              <a:rPr>
                <a:solidFill>
                  <a:srgbClr val="ED7069"/>
                </a:solidFill>
              </a:rPr>
              <a:t>non-stop flow</a:t>
            </a:r>
            <a:r>
              <a:t> of information but it looks like nothing tangible is really done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22" name="On each slide you will find…"/>
          <p:cNvSpPr txBox="1"/>
          <p:nvPr/>
        </p:nvSpPr>
        <p:spPr>
          <a:xfrm>
            <a:off x="1352244" y="2068771"/>
            <a:ext cx="8763171" cy="11104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spcBef>
                <a:spcPts val="1200"/>
              </a:spcBef>
              <a:defRPr sz="2200">
                <a:latin typeface="+mj-lt"/>
                <a:ea typeface="+mj-ea"/>
                <a:cs typeface="+mj-cs"/>
                <a:sym typeface="Helvetica Neue"/>
              </a:defRPr>
            </a:pPr>
            <a:r>
              <a:rPr dirty="0"/>
              <a:t>On each slide you will find</a:t>
            </a:r>
          </a:p>
          <a:p>
            <a:pPr marL="342900" indent="-342900" algn="l">
              <a:spcBef>
                <a:spcPts val="1200"/>
              </a:spcBef>
              <a:buFont typeface="Arial" panose="020B0604020202020204" pitchFamily="34" charset="0"/>
              <a:buChar char="•"/>
              <a:defRPr sz="2200">
                <a:latin typeface="+mj-lt"/>
                <a:ea typeface="+mj-ea"/>
                <a:cs typeface="+mj-cs"/>
                <a:sym typeface="Helvetica Neue"/>
              </a:defRPr>
            </a:pPr>
            <a:r>
              <a:rPr dirty="0"/>
              <a:t>instructions on the top left corner, explaining you what you should ideally write.</a:t>
            </a:r>
          </a:p>
          <a:p>
            <a:pPr marL="342900" indent="-342900" algn="l">
              <a:spcBef>
                <a:spcPts val="1200"/>
              </a:spcBef>
              <a:buFont typeface="Arial" panose="020B0604020202020204" pitchFamily="34" charset="0"/>
              <a:buChar char="•"/>
              <a:defRPr sz="2200">
                <a:latin typeface="+mj-lt"/>
                <a:ea typeface="+mj-ea"/>
                <a:cs typeface="+mj-cs"/>
                <a:sym typeface="Helvetica Neue"/>
              </a:defRPr>
            </a:pPr>
            <a:r>
              <a:rPr dirty="0"/>
              <a:t>and 4 different examples that can inspire you for your own story.</a:t>
            </a:r>
          </a:p>
          <a:p>
            <a:pPr marL="342900" indent="-342900" algn="l">
              <a:spcBef>
                <a:spcPts val="1200"/>
              </a:spcBef>
              <a:buFont typeface="Arial" panose="020B0604020202020204" pitchFamily="34" charset="0"/>
              <a:buChar char="•"/>
              <a:defRPr sz="2200">
                <a:latin typeface="+mj-lt"/>
                <a:ea typeface="+mj-ea"/>
                <a:cs typeface="+mj-cs"/>
                <a:sym typeface="Helvetica Neue"/>
              </a:defRPr>
            </a:pPr>
            <a:r>
              <a:rPr dirty="0"/>
              <a:t>On the right side, this is where you will write your story. </a:t>
            </a:r>
          </a:p>
          <a:p>
            <a:pPr algn="l">
              <a:spcBef>
                <a:spcPts val="1200"/>
              </a:spcBef>
              <a:defRPr sz="2200">
                <a:latin typeface="+mj-lt"/>
                <a:ea typeface="+mj-ea"/>
                <a:cs typeface="+mj-cs"/>
                <a:sym typeface="Helvetica Neue"/>
              </a:defRPr>
            </a:pPr>
            <a:r>
              <a:rPr dirty="0"/>
              <a:t>We created prompts, little pieces of sentences, that will help you write faster. Decide if you want to use them or not.</a:t>
            </a:r>
            <a:endParaRPr lang="fr-FR" dirty="0"/>
          </a:p>
          <a:p>
            <a:pPr algn="l">
              <a:spcBef>
                <a:spcPts val="1200"/>
              </a:spcBef>
              <a:defRPr sz="2200">
                <a:latin typeface="+mj-lt"/>
                <a:ea typeface="+mj-ea"/>
                <a:cs typeface="+mj-cs"/>
                <a:sym typeface="Helvetica Neue"/>
              </a:defRPr>
            </a:pPr>
            <a:endParaRPr lang="en-ES" dirty="0"/>
          </a:p>
          <a:p>
            <a:pPr algn="l">
              <a:spcBef>
                <a:spcPts val="1200"/>
              </a:spcBef>
              <a:defRPr sz="2200">
                <a:latin typeface="+mj-lt"/>
                <a:ea typeface="+mj-ea"/>
                <a:cs typeface="+mj-cs"/>
                <a:sym typeface="Helvetica Neue"/>
              </a:defRPr>
            </a:pPr>
            <a:r>
              <a:rPr lang="en-ES" b="1" dirty="0"/>
              <a:t>PROCESS</a:t>
            </a:r>
            <a:endParaRPr b="1" dirty="0"/>
          </a:p>
          <a:p>
            <a:pPr marL="342900" indent="-342900" algn="l">
              <a:spcBef>
                <a:spcPts val="1200"/>
              </a:spcBef>
              <a:buFont typeface="Arial" panose="020B0604020202020204" pitchFamily="34" charset="0"/>
              <a:buChar char="•"/>
              <a:defRPr sz="2200">
                <a:latin typeface="+mj-lt"/>
                <a:ea typeface="+mj-ea"/>
                <a:cs typeface="+mj-cs"/>
                <a:sym typeface="Helvetica Neue"/>
              </a:defRPr>
            </a:pPr>
            <a:endParaRPr lang="fr-FR" dirty="0"/>
          </a:p>
          <a:p>
            <a:pPr marL="342900" indent="-342900" algn="l">
              <a:spcBef>
                <a:spcPts val="1200"/>
              </a:spcBef>
              <a:buFont typeface="Arial" panose="020B0604020202020204" pitchFamily="34" charset="0"/>
              <a:buChar char="•"/>
              <a:defRPr sz="2200">
                <a:latin typeface="+mj-lt"/>
                <a:ea typeface="+mj-ea"/>
                <a:cs typeface="+mj-cs"/>
                <a:sym typeface="Helvetica Neue"/>
              </a:defRPr>
            </a:pPr>
            <a:r>
              <a:rPr lang="en-GB" sz="2200" dirty="0">
                <a:sym typeface="Helvetica Neue"/>
              </a:rPr>
              <a:t>U</a:t>
            </a:r>
            <a:r>
              <a:rPr lang="en-ES" sz="2200" dirty="0">
                <a:sym typeface="Helvetica Neue"/>
              </a:rPr>
              <a:t>se the slides 4 to 13 to write, following the 10 steps of the story</a:t>
            </a:r>
          </a:p>
          <a:p>
            <a:pPr marL="342900" indent="-342900" algn="l">
              <a:spcBef>
                <a:spcPts val="1200"/>
              </a:spcBef>
              <a:buFont typeface="Arial" panose="020B0604020202020204" pitchFamily="34" charset="0"/>
              <a:buChar char="•"/>
              <a:defRPr sz="2200">
                <a:latin typeface="+mj-lt"/>
                <a:ea typeface="+mj-ea"/>
                <a:cs typeface="+mj-cs"/>
                <a:sym typeface="Helvetica Neue"/>
              </a:defRPr>
            </a:pPr>
            <a:r>
              <a:rPr dirty="0"/>
              <a:t>Once you are done, simply delete all the instructions and examples on the left and you have your story. </a:t>
            </a:r>
            <a:endParaRPr lang="fr-FR" dirty="0"/>
          </a:p>
          <a:p>
            <a:pPr marL="342900" indent="-342900" algn="l">
              <a:spcBef>
                <a:spcPts val="1200"/>
              </a:spcBef>
              <a:buFont typeface="Arial" panose="020B0604020202020204" pitchFamily="34" charset="0"/>
              <a:buChar char="•"/>
              <a:defRPr sz="2200">
                <a:latin typeface="+mj-lt"/>
                <a:ea typeface="+mj-ea"/>
                <a:cs typeface="+mj-cs"/>
                <a:sym typeface="Helvetica Neue"/>
              </a:defRPr>
            </a:pPr>
            <a:r>
              <a:rPr lang="en-GB" sz="2200" dirty="0">
                <a:sym typeface="Helvetica Neue"/>
              </a:rPr>
              <a:t>Find an image that adds some visual context to what you say. If you talk about climate change, find a picture of how it affects a region similar to yours, or people you might help with your project. </a:t>
            </a:r>
          </a:p>
          <a:p>
            <a:pPr marL="342900" indent="-342900" algn="l">
              <a:spcBef>
                <a:spcPts val="1200"/>
              </a:spcBef>
              <a:buFont typeface="Arial" panose="020B0604020202020204" pitchFamily="34" charset="0"/>
              <a:buChar char="•"/>
              <a:defRPr sz="2200">
                <a:latin typeface="+mj-lt"/>
                <a:ea typeface="+mj-ea"/>
                <a:cs typeface="+mj-cs"/>
                <a:sym typeface="Helvetica Neue"/>
              </a:defRPr>
            </a:pPr>
            <a:r>
              <a:rPr lang="en-GB" sz="2200" dirty="0">
                <a:sym typeface="Helvetica Neue"/>
              </a:rPr>
              <a:t>You can add illustrations or icons as well, but they often provide less visual context than a real picture. </a:t>
            </a:r>
            <a:endParaRPr lang="fr-FR" dirty="0"/>
          </a:p>
          <a:p>
            <a:pPr marL="342900" indent="-342900" algn="l">
              <a:spcBef>
                <a:spcPts val="1200"/>
              </a:spcBef>
              <a:buFont typeface="Arial" panose="020B0604020202020204" pitchFamily="34" charset="0"/>
              <a:buChar char="•"/>
              <a:defRPr sz="2200">
                <a:latin typeface="+mj-lt"/>
                <a:ea typeface="+mj-ea"/>
                <a:cs typeface="+mj-cs"/>
                <a:sym typeface="Helvetica Neue"/>
              </a:defRPr>
            </a:pPr>
            <a:r>
              <a:rPr lang="en-ES" dirty="0"/>
              <a:t>Once you are done, export to a PDF and send it to us. </a:t>
            </a:r>
            <a:endParaRPr dirty="0"/>
          </a:p>
          <a:p>
            <a:pPr algn="l">
              <a:spcBef>
                <a:spcPts val="1200"/>
              </a:spcBef>
              <a:defRPr sz="2200">
                <a:latin typeface="+mj-lt"/>
                <a:ea typeface="+mj-ea"/>
                <a:cs typeface="+mj-cs"/>
                <a:sym typeface="Helvetica Neue"/>
              </a:defRPr>
            </a:pPr>
            <a:r>
              <a:rPr dirty="0"/>
              <a:t>Good luck, and enjoy the process. </a:t>
            </a:r>
          </a:p>
        </p:txBody>
      </p:sp>
      <p:sp>
        <p:nvSpPr>
          <p:cNvPr id="123" name="INSTRUCTIONS"/>
          <p:cNvSpPr txBox="1"/>
          <p:nvPr/>
        </p:nvSpPr>
        <p:spPr>
          <a:xfrm>
            <a:off x="446310" y="667538"/>
            <a:ext cx="5287519"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A7A7A7"/>
                </a:solidFill>
                <a:latin typeface="Product Sans"/>
                <a:ea typeface="Product Sans"/>
                <a:cs typeface="Product Sans"/>
                <a:sym typeface="Product Sans"/>
              </a:defRPr>
            </a:lvl1pPr>
          </a:lstStyle>
          <a:p>
            <a:r>
              <a:t>INSTRUCTIONS</a:t>
            </a:r>
          </a:p>
        </p:txBody>
      </p:sp>
      <p:sp>
        <p:nvSpPr>
          <p:cNvPr id="124" name="Rectangle"/>
          <p:cNvSpPr/>
          <p:nvPr/>
        </p:nvSpPr>
        <p:spPr>
          <a:xfrm>
            <a:off x="11997266" y="3433861"/>
            <a:ext cx="10987750" cy="6848278"/>
          </a:xfrm>
          <a:prstGeom prst="rect">
            <a:avLst/>
          </a:prstGeom>
          <a:solidFill>
            <a:srgbClr val="FFFFFF"/>
          </a:solidFill>
          <a:ln w="12700">
            <a:miter lim="400000"/>
          </a:ln>
          <a:effectLst>
            <a:outerShdw blurRad="101600" dist="74764" dir="2700000" rotWithShape="0">
              <a:srgbClr val="000000">
                <a:alpha val="9014"/>
              </a:srgbClr>
            </a:outerShdw>
          </a:effectLst>
        </p:spPr>
        <p:txBody>
          <a:bodyPr lIns="0" tIns="0" rIns="0" bIns="0" anchor="ctr"/>
          <a:lstStyle/>
          <a:p>
            <a:endParaRPr/>
          </a:p>
        </p:txBody>
      </p:sp>
      <p:sp>
        <p:nvSpPr>
          <p:cNvPr id="125" name="instructions"/>
          <p:cNvSpPr txBox="1"/>
          <p:nvPr/>
        </p:nvSpPr>
        <p:spPr>
          <a:xfrm>
            <a:off x="12408301" y="3834575"/>
            <a:ext cx="2175130"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ED7069"/>
                </a:solidFill>
              </a:defRPr>
            </a:lvl1pPr>
          </a:lstStyle>
          <a:p>
            <a:r>
              <a:t>instructions</a:t>
            </a:r>
          </a:p>
        </p:txBody>
      </p:sp>
      <p:sp>
        <p:nvSpPr>
          <p:cNvPr id="126" name="example 1"/>
          <p:cNvSpPr txBox="1"/>
          <p:nvPr/>
        </p:nvSpPr>
        <p:spPr>
          <a:xfrm>
            <a:off x="12408302" y="5341642"/>
            <a:ext cx="1625918" cy="473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2500">
                <a:solidFill>
                  <a:srgbClr val="B2A79D"/>
                </a:solidFill>
              </a:defRPr>
            </a:lvl1pPr>
          </a:lstStyle>
          <a:p>
            <a:r>
              <a:t>example 1</a:t>
            </a:r>
          </a:p>
        </p:txBody>
      </p:sp>
      <p:sp>
        <p:nvSpPr>
          <p:cNvPr id="127" name="example 2"/>
          <p:cNvSpPr txBox="1"/>
          <p:nvPr/>
        </p:nvSpPr>
        <p:spPr>
          <a:xfrm>
            <a:off x="12408302" y="6621305"/>
            <a:ext cx="1625918" cy="473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2500">
                <a:solidFill>
                  <a:srgbClr val="B2A79D"/>
                </a:solidFill>
              </a:defRPr>
            </a:lvl1pPr>
          </a:lstStyle>
          <a:p>
            <a:r>
              <a:t>example 2</a:t>
            </a:r>
          </a:p>
        </p:txBody>
      </p:sp>
      <p:sp>
        <p:nvSpPr>
          <p:cNvPr id="128" name="example 3"/>
          <p:cNvSpPr txBox="1"/>
          <p:nvPr/>
        </p:nvSpPr>
        <p:spPr>
          <a:xfrm>
            <a:off x="12408302" y="7900967"/>
            <a:ext cx="1625918" cy="473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2500">
                <a:solidFill>
                  <a:srgbClr val="B2A79D"/>
                </a:solidFill>
              </a:defRPr>
            </a:lvl1pPr>
          </a:lstStyle>
          <a:p>
            <a:r>
              <a:t>example 3</a:t>
            </a:r>
          </a:p>
        </p:txBody>
      </p:sp>
      <p:sp>
        <p:nvSpPr>
          <p:cNvPr id="129" name="example 4"/>
          <p:cNvSpPr txBox="1"/>
          <p:nvPr/>
        </p:nvSpPr>
        <p:spPr>
          <a:xfrm>
            <a:off x="12408302" y="9180629"/>
            <a:ext cx="1625918" cy="473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2500">
                <a:solidFill>
                  <a:srgbClr val="B2A79D"/>
                </a:solidFill>
              </a:defRPr>
            </a:lvl1pPr>
          </a:lstStyle>
          <a:p>
            <a:r>
              <a:t>example 4</a:t>
            </a:r>
          </a:p>
        </p:txBody>
      </p:sp>
      <p:sp>
        <p:nvSpPr>
          <p:cNvPr id="130" name="write your story here"/>
          <p:cNvSpPr txBox="1"/>
          <p:nvPr/>
        </p:nvSpPr>
        <p:spPr>
          <a:xfrm>
            <a:off x="17251235" y="6858000"/>
            <a:ext cx="3120391" cy="473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2500">
                <a:solidFill>
                  <a:srgbClr val="2C3542"/>
                </a:solidFill>
              </a:defRPr>
            </a:lvl1pPr>
          </a:lstStyle>
          <a:p>
            <a:r>
              <a:t>write your story here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united-nations-covid-19-response-m6OZNfmo2Dk-unsplash.jpg" descr="united-nations-covid-19-response-m6OZNfmo2Dk-unsplash.jpg"/>
          <p:cNvPicPr>
            <a:picLocks noChangeAspect="1"/>
          </p:cNvPicPr>
          <p:nvPr/>
        </p:nvPicPr>
        <p:blipFill>
          <a:blip r:embed="rId2"/>
          <a:stretch>
            <a:fillRect/>
          </a:stretch>
        </p:blipFill>
        <p:spPr>
          <a:xfrm>
            <a:off x="-1" y="-2201703"/>
            <a:ext cx="10731108" cy="16806390"/>
          </a:xfrm>
          <a:prstGeom prst="rect">
            <a:avLst/>
          </a:prstGeom>
          <a:ln w="12700">
            <a:miter lim="400000"/>
          </a:ln>
        </p:spPr>
      </p:pic>
      <p:sp>
        <p:nvSpPr>
          <p:cNvPr id="242" name="Since March 2020, almost 25% of all search on our website are related to the word COVID or Coronavirus."/>
          <p:cNvSpPr txBox="1"/>
          <p:nvPr/>
        </p:nvSpPr>
        <p:spPr>
          <a:xfrm>
            <a:off x="13068175" y="3581593"/>
            <a:ext cx="9272135" cy="6552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7000">
                <a:solidFill>
                  <a:srgbClr val="535353"/>
                </a:solidFill>
              </a:defRPr>
            </a:pPr>
            <a:r>
              <a:t>Since March 2020, almost </a:t>
            </a:r>
            <a:r>
              <a:rPr>
                <a:solidFill>
                  <a:srgbClr val="E04304"/>
                </a:solidFill>
              </a:rPr>
              <a:t>25%</a:t>
            </a:r>
            <a:r>
              <a:t> of all search on our website are related to the word COVID or Coronavirus.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jonas-morgner-F7u5fL11Lt0-unsplash.jpg" descr="jonas-morgner-F7u5fL11Lt0-unsplash.jpg"/>
          <p:cNvPicPr>
            <a:picLocks noChangeAspect="1"/>
          </p:cNvPicPr>
          <p:nvPr/>
        </p:nvPicPr>
        <p:blipFill>
          <a:blip r:embed="rId2"/>
          <a:stretch>
            <a:fillRect/>
          </a:stretch>
        </p:blipFill>
        <p:spPr>
          <a:xfrm>
            <a:off x="1134759" y="-1270000"/>
            <a:ext cx="24384001" cy="16256000"/>
          </a:xfrm>
          <a:prstGeom prst="rect">
            <a:avLst/>
          </a:prstGeom>
          <a:ln w="12700">
            <a:miter lim="400000"/>
          </a:ln>
        </p:spPr>
      </p:pic>
      <p:sp>
        <p:nvSpPr>
          <p:cNvPr id="245" name="Rectangle"/>
          <p:cNvSpPr/>
          <p:nvPr/>
        </p:nvSpPr>
        <p:spPr>
          <a:xfrm>
            <a:off x="-189028" y="-125666"/>
            <a:ext cx="7856935" cy="13841666"/>
          </a:xfrm>
          <a:prstGeom prst="rect">
            <a:avLst/>
          </a:prstGeom>
          <a:solidFill>
            <a:srgbClr val="FFFFFF"/>
          </a:solidFill>
          <a:ln w="12700">
            <a:miter lim="400000"/>
          </a:ln>
          <a:effectLst>
            <a:outerShdw blurRad="254000" dir="2934095" rotWithShape="0">
              <a:srgbClr val="000000">
                <a:alpha val="14310"/>
              </a:srgbClr>
            </a:outerShdw>
          </a:effectLst>
        </p:spPr>
        <p:txBody>
          <a:bodyPr lIns="0" tIns="0" rIns="0" bIns="0" anchor="ctr"/>
          <a:lstStyle/>
          <a:p>
            <a:endParaRPr/>
          </a:p>
        </p:txBody>
      </p:sp>
      <p:sp>
        <p:nvSpPr>
          <p:cNvPr id="246" name="Companies working in automotive industries, need to test the composition of the new materials they create, before asking a third party to audit them."/>
          <p:cNvSpPr txBox="1"/>
          <p:nvPr/>
        </p:nvSpPr>
        <p:spPr>
          <a:xfrm>
            <a:off x="902066" y="3958656"/>
            <a:ext cx="6074333" cy="567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500">
                <a:solidFill>
                  <a:srgbClr val="535353"/>
                </a:solidFill>
              </a:defRPr>
            </a:lvl1pPr>
          </a:lstStyle>
          <a:p>
            <a:r>
              <a:t>Companies working in automotive industries, need to test the composition of the new materials they create, before asking a third party to audit them.</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jonas-morgner-F7u5fL11Lt0-unsplash.jpg" descr="jonas-morgner-F7u5fL11Lt0-unsplash.jpg"/>
          <p:cNvPicPr>
            <a:picLocks noChangeAspect="1"/>
          </p:cNvPicPr>
          <p:nvPr/>
        </p:nvPicPr>
        <p:blipFill>
          <a:blip r:embed="rId2"/>
          <a:stretch>
            <a:fillRect/>
          </a:stretch>
        </p:blipFill>
        <p:spPr>
          <a:xfrm>
            <a:off x="-1" y="-1270000"/>
            <a:ext cx="24384001" cy="16256000"/>
          </a:xfrm>
          <a:prstGeom prst="rect">
            <a:avLst/>
          </a:prstGeom>
          <a:ln w="12700">
            <a:miter lim="400000"/>
          </a:ln>
        </p:spPr>
      </p:pic>
      <p:sp>
        <p:nvSpPr>
          <p:cNvPr id="249" name="Rectangle"/>
          <p:cNvSpPr/>
          <p:nvPr/>
        </p:nvSpPr>
        <p:spPr>
          <a:xfrm>
            <a:off x="13030970" y="432413"/>
            <a:ext cx="10706474" cy="5955952"/>
          </a:xfrm>
          <a:prstGeom prst="rect">
            <a:avLst/>
          </a:prstGeom>
          <a:solidFill>
            <a:srgbClr val="FFFFFF"/>
          </a:solidFill>
          <a:ln w="12700">
            <a:miter lim="400000"/>
          </a:ln>
          <a:effectLst>
            <a:outerShdw blurRad="254000" dist="133378" dir="2934095" rotWithShape="0">
              <a:srgbClr val="000000">
                <a:alpha val="37690"/>
              </a:srgbClr>
            </a:outerShdw>
          </a:effectLst>
        </p:spPr>
        <p:txBody>
          <a:bodyPr lIns="0" tIns="0" rIns="0" bIns="0" anchor="ctr"/>
          <a:lstStyle/>
          <a:p>
            <a:endParaRPr/>
          </a:p>
        </p:txBody>
      </p:sp>
      <p:sp>
        <p:nvSpPr>
          <p:cNvPr id="250" name="Companies working in automotive industries, need to test the composition of the new materials they create, before asking a third party to audit them."/>
          <p:cNvSpPr txBox="1"/>
          <p:nvPr/>
        </p:nvSpPr>
        <p:spPr>
          <a:xfrm>
            <a:off x="14333153" y="1413841"/>
            <a:ext cx="8102108" cy="4276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500">
                <a:solidFill>
                  <a:srgbClr val="535353"/>
                </a:solidFill>
              </a:defRPr>
            </a:lvl1pPr>
          </a:lstStyle>
          <a:p>
            <a:r>
              <a:t>Companies working in automotive industries, need to test the composition of the new materials they create, before asking a third party to audit them.</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jc-gellidon-xX0NVbJy8a8-unsplash.jpg" descr="jc-gellidon-xX0NVbJy8a8-unsplash.jpg"/>
          <p:cNvPicPr>
            <a:picLocks noChangeAspect="1"/>
          </p:cNvPicPr>
          <p:nvPr/>
        </p:nvPicPr>
        <p:blipFill>
          <a:blip r:embed="rId2"/>
          <a:stretch>
            <a:fillRect/>
          </a:stretch>
        </p:blipFill>
        <p:spPr>
          <a:xfrm>
            <a:off x="0" y="-1270000"/>
            <a:ext cx="24384001" cy="162560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jc-gellidon-xX0NVbJy8a8-unsplash.jpg" descr="jc-gellidon-xX0NVbJy8a8-unsplash.jpg"/>
          <p:cNvPicPr>
            <a:picLocks noChangeAspect="1"/>
          </p:cNvPicPr>
          <p:nvPr/>
        </p:nvPicPr>
        <p:blipFill>
          <a:blip r:embed="rId2"/>
          <a:stretch>
            <a:fillRect/>
          </a:stretch>
        </p:blipFill>
        <p:spPr>
          <a:xfrm>
            <a:off x="0" y="-1270000"/>
            <a:ext cx="24384001" cy="16256000"/>
          </a:xfrm>
          <a:prstGeom prst="rect">
            <a:avLst/>
          </a:prstGeom>
          <a:ln w="12700">
            <a:miter lim="400000"/>
          </a:ln>
        </p:spPr>
      </p:pic>
      <p:sp>
        <p:nvSpPr>
          <p:cNvPr id="258" name="Rectangle"/>
          <p:cNvSpPr/>
          <p:nvPr/>
        </p:nvSpPr>
        <p:spPr>
          <a:xfrm>
            <a:off x="-291534" y="-158293"/>
            <a:ext cx="24967069" cy="14032586"/>
          </a:xfrm>
          <a:prstGeom prst="rect">
            <a:avLst/>
          </a:prstGeom>
          <a:solidFill>
            <a:srgbClr val="000000">
              <a:alpha val="53824"/>
            </a:srgbClr>
          </a:solidFill>
          <a:ln w="12700">
            <a:miter lim="400000"/>
          </a:ln>
        </p:spPr>
        <p:txBody>
          <a:bodyPr lIns="0" tIns="0" rIns="0" bIns="0" anchor="ctr"/>
          <a:lstStyle/>
          <a:p>
            <a:endParaRPr/>
          </a:p>
        </p:txBody>
      </p:sp>
      <p:sp>
        <p:nvSpPr>
          <p:cNvPr id="259" name="Since March 2020, almost 25% of all search on our website are related to the word COVID or Coronavirus."/>
          <p:cNvSpPr txBox="1"/>
          <p:nvPr/>
        </p:nvSpPr>
        <p:spPr>
          <a:xfrm>
            <a:off x="2343571" y="8800452"/>
            <a:ext cx="11483042" cy="4652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6000">
                <a:solidFill>
                  <a:srgbClr val="FFFFFF"/>
                </a:solidFill>
                <a:latin typeface="+mj-lt"/>
                <a:ea typeface="+mj-ea"/>
                <a:cs typeface="+mj-cs"/>
                <a:sym typeface="Helvetica Neue"/>
              </a:defRPr>
            </a:lvl1pPr>
          </a:lstStyle>
          <a:p>
            <a:r>
              <a:t>Since March 2020, almost 25% of all search on our website are related to the word COVID or Coronavirus.</a:t>
            </a:r>
          </a:p>
        </p:txBody>
      </p:sp>
      <p:sp>
        <p:nvSpPr>
          <p:cNvPr id="260" name="Line"/>
          <p:cNvSpPr/>
          <p:nvPr/>
        </p:nvSpPr>
        <p:spPr>
          <a:xfrm flipV="1">
            <a:off x="1770917" y="8863953"/>
            <a:ext cx="1" cy="3505718"/>
          </a:xfrm>
          <a:prstGeom prst="line">
            <a:avLst/>
          </a:prstGeom>
          <a:ln w="152400">
            <a:solidFill>
              <a:srgbClr val="FFCC01"/>
            </a:solidFill>
          </a:ln>
        </p:spPr>
        <p:txBody>
          <a:bodyPr lIns="45718" tIns="45718" rIns="45718" bIns="45718"/>
          <a:lstStyle/>
          <a:p>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3DFDB"/>
        </a:solidFill>
        <a:effectLst/>
      </p:bgPr>
    </p:bg>
    <p:spTree>
      <p:nvGrpSpPr>
        <p:cNvPr id="1" name=""/>
        <p:cNvGrpSpPr/>
        <p:nvPr/>
      </p:nvGrpSpPr>
      <p:grpSpPr>
        <a:xfrm>
          <a:off x="0" y="0"/>
          <a:ext cx="0" cy="0"/>
          <a:chOff x="0" y="0"/>
          <a:chExt cx="0" cy="0"/>
        </a:xfrm>
      </p:grpSpPr>
      <p:sp>
        <p:nvSpPr>
          <p:cNvPr id="281" name="We ran 10 phone interviews with people and a questionnaire with 50 of them."/>
          <p:cNvSpPr txBox="1">
            <a:spLocks noGrp="1"/>
          </p:cNvSpPr>
          <p:nvPr>
            <p:ph type="ctrTitle"/>
          </p:nvPr>
        </p:nvSpPr>
        <p:spPr>
          <a:xfrm>
            <a:off x="6236769" y="3676968"/>
            <a:ext cx="12168803" cy="1594023"/>
          </a:xfrm>
          <a:prstGeom prst="rect">
            <a:avLst/>
          </a:prstGeom>
        </p:spPr>
        <p:txBody>
          <a:bodyPr anchor="t"/>
          <a:lstStyle>
            <a:lvl1pPr defTabSz="577850">
              <a:spcBef>
                <a:spcPts val="1400"/>
              </a:spcBef>
              <a:defRPr sz="3500" b="1">
                <a:solidFill>
                  <a:srgbClr val="231F58"/>
                </a:solidFill>
                <a:latin typeface="+mj-lt"/>
                <a:ea typeface="+mj-ea"/>
                <a:cs typeface="+mj-cs"/>
                <a:sym typeface="Helvetica Neue"/>
              </a:defRPr>
            </a:lvl1pPr>
          </a:lstStyle>
          <a:p>
            <a:r>
              <a:t>We ran 10 phone interviews and a sent 50 questionnaires to businesses in the automative segment.</a:t>
            </a:r>
          </a:p>
        </p:txBody>
      </p:sp>
      <p:sp>
        <p:nvSpPr>
          <p:cNvPr id="282" name="6. Proof it can work"/>
          <p:cNvSpPr txBox="1"/>
          <p:nvPr/>
        </p:nvSpPr>
        <p:spPr>
          <a:xfrm>
            <a:off x="1008718" y="560940"/>
            <a:ext cx="13511687" cy="178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spAutoFit/>
          </a:bodyPr>
          <a:lstStyle>
            <a:lvl1pPr algn="l">
              <a:defRPr sz="11200">
                <a:solidFill>
                  <a:srgbClr val="231F58"/>
                </a:solidFill>
              </a:defRPr>
            </a:lvl1pPr>
          </a:lstStyle>
          <a:p>
            <a:r>
              <a:t>Our numbers</a:t>
            </a:r>
          </a:p>
        </p:txBody>
      </p:sp>
      <p:grpSp>
        <p:nvGrpSpPr>
          <p:cNvPr id="285" name="Group"/>
          <p:cNvGrpSpPr/>
          <p:nvPr/>
        </p:nvGrpSpPr>
        <p:grpSpPr>
          <a:xfrm>
            <a:off x="2598967" y="6965012"/>
            <a:ext cx="4678872" cy="3694334"/>
            <a:chOff x="0" y="0"/>
            <a:chExt cx="4678871" cy="3694333"/>
          </a:xfrm>
        </p:grpSpPr>
        <p:sp>
          <p:nvSpPr>
            <p:cNvPr id="283" name="95%"/>
            <p:cNvSpPr txBox="1"/>
            <p:nvPr/>
          </p:nvSpPr>
          <p:spPr>
            <a:xfrm>
              <a:off x="0" y="0"/>
              <a:ext cx="4248452" cy="23704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spcBef>
                  <a:spcPts val="2000"/>
                </a:spcBef>
                <a:defRPr sz="15000">
                  <a:solidFill>
                    <a:srgbClr val="ED7069"/>
                  </a:solidFill>
                </a:defRPr>
              </a:lvl1pPr>
            </a:lstStyle>
            <a:p>
              <a:r>
                <a:t>95%</a:t>
              </a:r>
            </a:p>
          </p:txBody>
        </p:sp>
        <p:sp>
          <p:nvSpPr>
            <p:cNvPr id="284" name="positive towards the idea"/>
            <p:cNvSpPr txBox="1"/>
            <p:nvPr/>
          </p:nvSpPr>
          <p:spPr>
            <a:xfrm>
              <a:off x="107955" y="2362869"/>
              <a:ext cx="4570917" cy="13314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spcBef>
                  <a:spcPts val="2000"/>
                </a:spcBef>
                <a:defRPr sz="4000">
                  <a:solidFill>
                    <a:srgbClr val="231F58"/>
                  </a:solidFill>
                </a:defRPr>
              </a:lvl1pPr>
            </a:lstStyle>
            <a:p>
              <a:r>
                <a:t>positive towards the idea</a:t>
              </a:r>
            </a:p>
          </p:txBody>
        </p:sp>
      </p:grpSp>
      <p:sp>
        <p:nvSpPr>
          <p:cNvPr id="286" name="Group"/>
          <p:cNvSpPr txBox="1"/>
          <p:nvPr/>
        </p:nvSpPr>
        <p:spPr>
          <a:xfrm>
            <a:off x="17349212" y="9374938"/>
            <a:ext cx="5452681" cy="2559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spcBef>
                <a:spcPts val="2000"/>
              </a:spcBef>
              <a:defRPr sz="4000">
                <a:solidFill>
                  <a:srgbClr val="231F58"/>
                </a:solidFill>
              </a:defRPr>
            </a:lvl1pPr>
          </a:lstStyle>
          <a:p>
            <a:r>
              <a:t>only 6 answers out of 50 raised concerns about IP (11%)</a:t>
            </a:r>
          </a:p>
        </p:txBody>
      </p:sp>
      <p:grpSp>
        <p:nvGrpSpPr>
          <p:cNvPr id="289" name="Group"/>
          <p:cNvGrpSpPr/>
          <p:nvPr/>
        </p:nvGrpSpPr>
        <p:grpSpPr>
          <a:xfrm>
            <a:off x="9917052" y="6904929"/>
            <a:ext cx="4570917" cy="4999017"/>
            <a:chOff x="0" y="0"/>
            <a:chExt cx="4570915" cy="4999015"/>
          </a:xfrm>
        </p:grpSpPr>
        <p:sp>
          <p:nvSpPr>
            <p:cNvPr id="287" name="Clock"/>
            <p:cNvSpPr/>
            <p:nvPr/>
          </p:nvSpPr>
          <p:spPr>
            <a:xfrm>
              <a:off x="783074" y="0"/>
              <a:ext cx="2104962" cy="21049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4833"/>
                    <a:pt x="0" y="10800"/>
                  </a:cubicBezTo>
                  <a:cubicBezTo>
                    <a:pt x="0" y="16767"/>
                    <a:pt x="4833" y="21600"/>
                    <a:pt x="10800" y="21600"/>
                  </a:cubicBezTo>
                  <a:cubicBezTo>
                    <a:pt x="16767" y="21600"/>
                    <a:pt x="21600" y="16767"/>
                    <a:pt x="21600" y="10800"/>
                  </a:cubicBezTo>
                  <a:cubicBezTo>
                    <a:pt x="21600" y="4833"/>
                    <a:pt x="16762" y="0"/>
                    <a:pt x="10800" y="0"/>
                  </a:cubicBezTo>
                  <a:close/>
                  <a:moveTo>
                    <a:pt x="10714" y="1340"/>
                  </a:moveTo>
                  <a:lnTo>
                    <a:pt x="10886" y="1340"/>
                  </a:lnTo>
                  <a:cubicBezTo>
                    <a:pt x="10994" y="1340"/>
                    <a:pt x="11080" y="1426"/>
                    <a:pt x="11080" y="1534"/>
                  </a:cubicBezTo>
                  <a:lnTo>
                    <a:pt x="11080" y="3100"/>
                  </a:lnTo>
                  <a:cubicBezTo>
                    <a:pt x="11080" y="3208"/>
                    <a:pt x="10994" y="3294"/>
                    <a:pt x="10886" y="3294"/>
                  </a:cubicBezTo>
                  <a:lnTo>
                    <a:pt x="10714" y="3294"/>
                  </a:lnTo>
                  <a:cubicBezTo>
                    <a:pt x="10606" y="3294"/>
                    <a:pt x="10520" y="3208"/>
                    <a:pt x="10520" y="3100"/>
                  </a:cubicBezTo>
                  <a:lnTo>
                    <a:pt x="10520" y="1534"/>
                  </a:lnTo>
                  <a:cubicBezTo>
                    <a:pt x="10520" y="1426"/>
                    <a:pt x="10606" y="1340"/>
                    <a:pt x="10714" y="1340"/>
                  </a:cubicBezTo>
                  <a:close/>
                  <a:moveTo>
                    <a:pt x="6218" y="2541"/>
                  </a:moveTo>
                  <a:cubicBezTo>
                    <a:pt x="6293" y="2532"/>
                    <a:pt x="6369" y="2567"/>
                    <a:pt x="6409" y="2636"/>
                  </a:cubicBezTo>
                  <a:lnTo>
                    <a:pt x="7192" y="3991"/>
                  </a:lnTo>
                  <a:cubicBezTo>
                    <a:pt x="7246" y="4083"/>
                    <a:pt x="7215" y="4202"/>
                    <a:pt x="7123" y="4256"/>
                  </a:cubicBezTo>
                  <a:lnTo>
                    <a:pt x="6971" y="4342"/>
                  </a:lnTo>
                  <a:cubicBezTo>
                    <a:pt x="6879" y="4396"/>
                    <a:pt x="6760" y="4363"/>
                    <a:pt x="6706" y="4271"/>
                  </a:cubicBezTo>
                  <a:lnTo>
                    <a:pt x="5923" y="2916"/>
                  </a:lnTo>
                  <a:cubicBezTo>
                    <a:pt x="5869" y="2824"/>
                    <a:pt x="5902" y="2700"/>
                    <a:pt x="5994" y="2651"/>
                  </a:cubicBezTo>
                  <a:lnTo>
                    <a:pt x="6146" y="2565"/>
                  </a:lnTo>
                  <a:cubicBezTo>
                    <a:pt x="6169" y="2552"/>
                    <a:pt x="6194" y="2544"/>
                    <a:pt x="6218" y="2541"/>
                  </a:cubicBezTo>
                  <a:close/>
                  <a:moveTo>
                    <a:pt x="15382" y="2541"/>
                  </a:moveTo>
                  <a:cubicBezTo>
                    <a:pt x="15406" y="2544"/>
                    <a:pt x="15431" y="2552"/>
                    <a:pt x="15454" y="2565"/>
                  </a:cubicBezTo>
                  <a:lnTo>
                    <a:pt x="15606" y="2651"/>
                  </a:lnTo>
                  <a:cubicBezTo>
                    <a:pt x="15698" y="2705"/>
                    <a:pt x="15731" y="2824"/>
                    <a:pt x="15677" y="2916"/>
                  </a:cubicBezTo>
                  <a:lnTo>
                    <a:pt x="14894" y="4271"/>
                  </a:lnTo>
                  <a:cubicBezTo>
                    <a:pt x="14840" y="4363"/>
                    <a:pt x="14721" y="4396"/>
                    <a:pt x="14629" y="4342"/>
                  </a:cubicBezTo>
                  <a:lnTo>
                    <a:pt x="14477" y="4256"/>
                  </a:lnTo>
                  <a:cubicBezTo>
                    <a:pt x="14385" y="4202"/>
                    <a:pt x="14354" y="4083"/>
                    <a:pt x="14408" y="3991"/>
                  </a:cubicBezTo>
                  <a:lnTo>
                    <a:pt x="15191" y="2636"/>
                  </a:lnTo>
                  <a:cubicBezTo>
                    <a:pt x="15231" y="2567"/>
                    <a:pt x="15307" y="2532"/>
                    <a:pt x="15382" y="2541"/>
                  </a:cubicBezTo>
                  <a:close/>
                  <a:moveTo>
                    <a:pt x="16951" y="4904"/>
                  </a:moveTo>
                  <a:lnTo>
                    <a:pt x="17280" y="5282"/>
                  </a:lnTo>
                  <a:lnTo>
                    <a:pt x="11762" y="10660"/>
                  </a:lnTo>
                  <a:lnTo>
                    <a:pt x="12221" y="10903"/>
                  </a:lnTo>
                  <a:lnTo>
                    <a:pt x="11600" y="11978"/>
                  </a:lnTo>
                  <a:lnTo>
                    <a:pt x="10876" y="11524"/>
                  </a:lnTo>
                  <a:lnTo>
                    <a:pt x="10265" y="12118"/>
                  </a:lnTo>
                  <a:lnTo>
                    <a:pt x="9433" y="11205"/>
                  </a:lnTo>
                  <a:lnTo>
                    <a:pt x="9833" y="10871"/>
                  </a:lnTo>
                  <a:lnTo>
                    <a:pt x="6161" y="8576"/>
                  </a:lnTo>
                  <a:lnTo>
                    <a:pt x="6556" y="7896"/>
                  </a:lnTo>
                  <a:lnTo>
                    <a:pt x="10736" y="10115"/>
                  </a:lnTo>
                  <a:lnTo>
                    <a:pt x="16951" y="4904"/>
                  </a:lnTo>
                  <a:close/>
                  <a:moveTo>
                    <a:pt x="2838" y="5900"/>
                  </a:moveTo>
                  <a:cubicBezTo>
                    <a:pt x="2863" y="5903"/>
                    <a:pt x="2888" y="5911"/>
                    <a:pt x="2911" y="5925"/>
                  </a:cubicBezTo>
                  <a:lnTo>
                    <a:pt x="4266" y="6708"/>
                  </a:lnTo>
                  <a:cubicBezTo>
                    <a:pt x="4358" y="6762"/>
                    <a:pt x="4391" y="6879"/>
                    <a:pt x="4337" y="6971"/>
                  </a:cubicBezTo>
                  <a:lnTo>
                    <a:pt x="4249" y="7123"/>
                  </a:lnTo>
                  <a:cubicBezTo>
                    <a:pt x="4195" y="7215"/>
                    <a:pt x="4078" y="7248"/>
                    <a:pt x="3986" y="7194"/>
                  </a:cubicBezTo>
                  <a:lnTo>
                    <a:pt x="2629" y="6411"/>
                  </a:lnTo>
                  <a:cubicBezTo>
                    <a:pt x="2537" y="6357"/>
                    <a:pt x="2506" y="6238"/>
                    <a:pt x="2560" y="6146"/>
                  </a:cubicBezTo>
                  <a:lnTo>
                    <a:pt x="2646" y="5994"/>
                  </a:lnTo>
                  <a:cubicBezTo>
                    <a:pt x="2687" y="5925"/>
                    <a:pt x="2764" y="5890"/>
                    <a:pt x="2838" y="5900"/>
                  </a:cubicBezTo>
                  <a:close/>
                  <a:moveTo>
                    <a:pt x="18757" y="5900"/>
                  </a:moveTo>
                  <a:cubicBezTo>
                    <a:pt x="18831" y="5890"/>
                    <a:pt x="18908" y="5925"/>
                    <a:pt x="18949" y="5994"/>
                  </a:cubicBezTo>
                  <a:lnTo>
                    <a:pt x="19035" y="6146"/>
                  </a:lnTo>
                  <a:cubicBezTo>
                    <a:pt x="19089" y="6238"/>
                    <a:pt x="19056" y="6357"/>
                    <a:pt x="18964" y="6411"/>
                  </a:cubicBezTo>
                  <a:lnTo>
                    <a:pt x="17609" y="7194"/>
                  </a:lnTo>
                  <a:cubicBezTo>
                    <a:pt x="17517" y="7248"/>
                    <a:pt x="17398" y="7215"/>
                    <a:pt x="17344" y="7123"/>
                  </a:cubicBezTo>
                  <a:lnTo>
                    <a:pt x="17258" y="6971"/>
                  </a:lnTo>
                  <a:cubicBezTo>
                    <a:pt x="17204" y="6879"/>
                    <a:pt x="17237" y="6762"/>
                    <a:pt x="17329" y="6708"/>
                  </a:cubicBezTo>
                  <a:lnTo>
                    <a:pt x="18684" y="5925"/>
                  </a:lnTo>
                  <a:cubicBezTo>
                    <a:pt x="18707" y="5911"/>
                    <a:pt x="18732" y="5903"/>
                    <a:pt x="18757" y="5900"/>
                  </a:cubicBezTo>
                  <a:close/>
                  <a:moveTo>
                    <a:pt x="10800" y="10439"/>
                  </a:moveTo>
                  <a:cubicBezTo>
                    <a:pt x="10707" y="10439"/>
                    <a:pt x="10614" y="10475"/>
                    <a:pt x="10544" y="10545"/>
                  </a:cubicBezTo>
                  <a:cubicBezTo>
                    <a:pt x="10402" y="10686"/>
                    <a:pt x="10402" y="10915"/>
                    <a:pt x="10544" y="11056"/>
                  </a:cubicBezTo>
                  <a:cubicBezTo>
                    <a:pt x="10685" y="11198"/>
                    <a:pt x="10915" y="11198"/>
                    <a:pt x="11056" y="11056"/>
                  </a:cubicBezTo>
                  <a:cubicBezTo>
                    <a:pt x="11198" y="10915"/>
                    <a:pt x="11198" y="10686"/>
                    <a:pt x="11056" y="10545"/>
                  </a:cubicBezTo>
                  <a:cubicBezTo>
                    <a:pt x="10986" y="10475"/>
                    <a:pt x="10893" y="10439"/>
                    <a:pt x="10800" y="10439"/>
                  </a:cubicBezTo>
                  <a:close/>
                  <a:moveTo>
                    <a:pt x="1529" y="10520"/>
                  </a:moveTo>
                  <a:lnTo>
                    <a:pt x="3095" y="10520"/>
                  </a:lnTo>
                  <a:cubicBezTo>
                    <a:pt x="3203" y="10520"/>
                    <a:pt x="3289" y="10606"/>
                    <a:pt x="3289" y="10714"/>
                  </a:cubicBezTo>
                  <a:lnTo>
                    <a:pt x="3289" y="10886"/>
                  </a:lnTo>
                  <a:cubicBezTo>
                    <a:pt x="3289" y="10994"/>
                    <a:pt x="3203" y="11082"/>
                    <a:pt x="3095" y="11082"/>
                  </a:cubicBezTo>
                  <a:lnTo>
                    <a:pt x="1529" y="11082"/>
                  </a:lnTo>
                  <a:cubicBezTo>
                    <a:pt x="1426" y="11082"/>
                    <a:pt x="1333" y="10994"/>
                    <a:pt x="1333" y="10886"/>
                  </a:cubicBezTo>
                  <a:lnTo>
                    <a:pt x="1333" y="10714"/>
                  </a:lnTo>
                  <a:cubicBezTo>
                    <a:pt x="1333" y="10606"/>
                    <a:pt x="1421" y="10520"/>
                    <a:pt x="1529" y="10520"/>
                  </a:cubicBezTo>
                  <a:close/>
                  <a:moveTo>
                    <a:pt x="18500" y="10520"/>
                  </a:moveTo>
                  <a:lnTo>
                    <a:pt x="20066" y="10520"/>
                  </a:lnTo>
                  <a:cubicBezTo>
                    <a:pt x="20174" y="10520"/>
                    <a:pt x="20260" y="10606"/>
                    <a:pt x="20260" y="10714"/>
                  </a:cubicBezTo>
                  <a:lnTo>
                    <a:pt x="20260" y="10886"/>
                  </a:lnTo>
                  <a:cubicBezTo>
                    <a:pt x="20260" y="10994"/>
                    <a:pt x="20174" y="11082"/>
                    <a:pt x="20066" y="11082"/>
                  </a:cubicBezTo>
                  <a:lnTo>
                    <a:pt x="18500" y="11082"/>
                  </a:lnTo>
                  <a:cubicBezTo>
                    <a:pt x="18392" y="11082"/>
                    <a:pt x="18306" y="10994"/>
                    <a:pt x="18306" y="10886"/>
                  </a:cubicBezTo>
                  <a:lnTo>
                    <a:pt x="18306" y="10714"/>
                  </a:lnTo>
                  <a:cubicBezTo>
                    <a:pt x="18306" y="10606"/>
                    <a:pt x="18392" y="10520"/>
                    <a:pt x="18500" y="10520"/>
                  </a:cubicBezTo>
                  <a:close/>
                  <a:moveTo>
                    <a:pt x="4058" y="14383"/>
                  </a:moveTo>
                  <a:cubicBezTo>
                    <a:pt x="4133" y="14373"/>
                    <a:pt x="4209" y="14408"/>
                    <a:pt x="4249" y="14477"/>
                  </a:cubicBezTo>
                  <a:lnTo>
                    <a:pt x="4337" y="14629"/>
                  </a:lnTo>
                  <a:cubicBezTo>
                    <a:pt x="4391" y="14721"/>
                    <a:pt x="4358" y="14840"/>
                    <a:pt x="4266" y="14894"/>
                  </a:cubicBezTo>
                  <a:lnTo>
                    <a:pt x="2911" y="15677"/>
                  </a:lnTo>
                  <a:cubicBezTo>
                    <a:pt x="2819" y="15731"/>
                    <a:pt x="2700" y="15698"/>
                    <a:pt x="2646" y="15606"/>
                  </a:cubicBezTo>
                  <a:lnTo>
                    <a:pt x="2560" y="15456"/>
                  </a:lnTo>
                  <a:cubicBezTo>
                    <a:pt x="2506" y="15364"/>
                    <a:pt x="2537" y="15245"/>
                    <a:pt x="2629" y="15191"/>
                  </a:cubicBezTo>
                  <a:lnTo>
                    <a:pt x="3986" y="14408"/>
                  </a:lnTo>
                  <a:cubicBezTo>
                    <a:pt x="4009" y="14394"/>
                    <a:pt x="4034" y="14386"/>
                    <a:pt x="4058" y="14383"/>
                  </a:cubicBezTo>
                  <a:close/>
                  <a:moveTo>
                    <a:pt x="17536" y="14383"/>
                  </a:moveTo>
                  <a:cubicBezTo>
                    <a:pt x="17561" y="14386"/>
                    <a:pt x="17586" y="14394"/>
                    <a:pt x="17609" y="14408"/>
                  </a:cubicBezTo>
                  <a:lnTo>
                    <a:pt x="18964" y="15191"/>
                  </a:lnTo>
                  <a:cubicBezTo>
                    <a:pt x="19056" y="15245"/>
                    <a:pt x="19089" y="15364"/>
                    <a:pt x="19035" y="15456"/>
                  </a:cubicBezTo>
                  <a:lnTo>
                    <a:pt x="18949" y="15606"/>
                  </a:lnTo>
                  <a:cubicBezTo>
                    <a:pt x="18895" y="15698"/>
                    <a:pt x="18776" y="15731"/>
                    <a:pt x="18684" y="15677"/>
                  </a:cubicBezTo>
                  <a:lnTo>
                    <a:pt x="17329" y="14894"/>
                  </a:lnTo>
                  <a:cubicBezTo>
                    <a:pt x="17237" y="14840"/>
                    <a:pt x="17204" y="14721"/>
                    <a:pt x="17258" y="14629"/>
                  </a:cubicBezTo>
                  <a:lnTo>
                    <a:pt x="17344" y="14477"/>
                  </a:lnTo>
                  <a:cubicBezTo>
                    <a:pt x="17385" y="14408"/>
                    <a:pt x="17462" y="14373"/>
                    <a:pt x="17536" y="14383"/>
                  </a:cubicBezTo>
                  <a:close/>
                  <a:moveTo>
                    <a:pt x="6893" y="17239"/>
                  </a:moveTo>
                  <a:cubicBezTo>
                    <a:pt x="6918" y="17243"/>
                    <a:pt x="6943" y="17251"/>
                    <a:pt x="6966" y="17265"/>
                  </a:cubicBezTo>
                  <a:lnTo>
                    <a:pt x="7118" y="17351"/>
                  </a:lnTo>
                  <a:cubicBezTo>
                    <a:pt x="7210" y="17399"/>
                    <a:pt x="7241" y="17519"/>
                    <a:pt x="7187" y="17616"/>
                  </a:cubicBezTo>
                  <a:lnTo>
                    <a:pt x="6404" y="18971"/>
                  </a:lnTo>
                  <a:cubicBezTo>
                    <a:pt x="6350" y="19063"/>
                    <a:pt x="6231" y="19094"/>
                    <a:pt x="6139" y="19040"/>
                  </a:cubicBezTo>
                  <a:lnTo>
                    <a:pt x="5989" y="18954"/>
                  </a:lnTo>
                  <a:cubicBezTo>
                    <a:pt x="5897" y="18900"/>
                    <a:pt x="5864" y="18781"/>
                    <a:pt x="5918" y="18689"/>
                  </a:cubicBezTo>
                  <a:lnTo>
                    <a:pt x="6701" y="17334"/>
                  </a:lnTo>
                  <a:cubicBezTo>
                    <a:pt x="6742" y="17265"/>
                    <a:pt x="6819" y="17230"/>
                    <a:pt x="6893" y="17239"/>
                  </a:cubicBezTo>
                  <a:close/>
                  <a:moveTo>
                    <a:pt x="14696" y="17239"/>
                  </a:moveTo>
                  <a:cubicBezTo>
                    <a:pt x="14771" y="17230"/>
                    <a:pt x="14847" y="17265"/>
                    <a:pt x="14887" y="17334"/>
                  </a:cubicBezTo>
                  <a:lnTo>
                    <a:pt x="15670" y="18689"/>
                  </a:lnTo>
                  <a:cubicBezTo>
                    <a:pt x="15730" y="18781"/>
                    <a:pt x="15698" y="18900"/>
                    <a:pt x="15601" y="18954"/>
                  </a:cubicBezTo>
                  <a:lnTo>
                    <a:pt x="15449" y="19040"/>
                  </a:lnTo>
                  <a:cubicBezTo>
                    <a:pt x="15357" y="19094"/>
                    <a:pt x="15238" y="19063"/>
                    <a:pt x="15184" y="18971"/>
                  </a:cubicBezTo>
                  <a:lnTo>
                    <a:pt x="14401" y="17616"/>
                  </a:lnTo>
                  <a:cubicBezTo>
                    <a:pt x="14347" y="17524"/>
                    <a:pt x="14380" y="17405"/>
                    <a:pt x="14472" y="17351"/>
                  </a:cubicBezTo>
                  <a:lnTo>
                    <a:pt x="14624" y="17265"/>
                  </a:lnTo>
                  <a:cubicBezTo>
                    <a:pt x="14647" y="17251"/>
                    <a:pt x="14672" y="17243"/>
                    <a:pt x="14696" y="17239"/>
                  </a:cubicBezTo>
                  <a:close/>
                  <a:moveTo>
                    <a:pt x="10714" y="18306"/>
                  </a:moveTo>
                  <a:lnTo>
                    <a:pt x="10886" y="18306"/>
                  </a:lnTo>
                  <a:cubicBezTo>
                    <a:pt x="10994" y="18306"/>
                    <a:pt x="11080" y="18392"/>
                    <a:pt x="11080" y="18500"/>
                  </a:cubicBezTo>
                  <a:lnTo>
                    <a:pt x="11080" y="20066"/>
                  </a:lnTo>
                  <a:cubicBezTo>
                    <a:pt x="11080" y="20174"/>
                    <a:pt x="10994" y="20262"/>
                    <a:pt x="10886" y="20262"/>
                  </a:cubicBezTo>
                  <a:lnTo>
                    <a:pt x="10714" y="20262"/>
                  </a:lnTo>
                  <a:cubicBezTo>
                    <a:pt x="10606" y="20262"/>
                    <a:pt x="10520" y="20174"/>
                    <a:pt x="10520" y="20066"/>
                  </a:cubicBezTo>
                  <a:lnTo>
                    <a:pt x="10520" y="18500"/>
                  </a:lnTo>
                  <a:cubicBezTo>
                    <a:pt x="10520" y="18392"/>
                    <a:pt x="10606" y="18306"/>
                    <a:pt x="10714" y="18306"/>
                  </a:cubicBezTo>
                  <a:close/>
                </a:path>
              </a:pathLst>
            </a:custGeom>
            <a:solidFill>
              <a:srgbClr val="ED7069"/>
            </a:solidFill>
            <a:ln w="12700" cap="flat">
              <a:noFill/>
              <a:miter lim="400000"/>
            </a:ln>
            <a:effectLst/>
          </p:spPr>
          <p:txBody>
            <a:bodyPr wrap="square" lIns="0" tIns="0" rIns="0" bIns="0" numCol="1" anchor="ctr">
              <a:noAutofit/>
            </a:bodyPr>
            <a:lstStyle/>
            <a:p>
              <a:pPr>
                <a:defRPr sz="3200">
                  <a:solidFill>
                    <a:srgbClr val="FFFFFF"/>
                  </a:solidFill>
                </a:defRPr>
              </a:pPr>
              <a:endParaRPr/>
            </a:p>
          </p:txBody>
        </p:sp>
        <p:sp>
          <p:nvSpPr>
            <p:cNvPr id="288" name="20mn / week is the average time they would dedicate to contributing"/>
            <p:cNvSpPr txBox="1"/>
            <p:nvPr/>
          </p:nvSpPr>
          <p:spPr>
            <a:xfrm>
              <a:off x="0" y="2422950"/>
              <a:ext cx="4570916" cy="25760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spcBef>
                  <a:spcPts val="2000"/>
                </a:spcBef>
                <a:defRPr sz="4000">
                  <a:solidFill>
                    <a:srgbClr val="231F58"/>
                  </a:solidFill>
                </a:defRPr>
              </a:lvl1pPr>
            </a:lstStyle>
            <a:p>
              <a:r>
                <a:t>1h. / week is the average time they spend looking for testing facilities</a:t>
              </a:r>
            </a:p>
          </p:txBody>
        </p:sp>
      </p:grpSp>
      <p:sp>
        <p:nvSpPr>
          <p:cNvPr id="290" name="Fingerprint"/>
          <p:cNvSpPr/>
          <p:nvPr/>
        </p:nvSpPr>
        <p:spPr>
          <a:xfrm>
            <a:off x="18963650" y="6553247"/>
            <a:ext cx="1769972" cy="2531530"/>
          </a:xfrm>
          <a:custGeom>
            <a:avLst/>
            <a:gdLst/>
            <a:ahLst/>
            <a:cxnLst>
              <a:cxn ang="0">
                <a:pos x="wd2" y="hd2"/>
              </a:cxn>
              <a:cxn ang="5400000">
                <a:pos x="wd2" y="hd2"/>
              </a:cxn>
              <a:cxn ang="10800000">
                <a:pos x="wd2" y="hd2"/>
              </a:cxn>
              <a:cxn ang="16200000">
                <a:pos x="wd2" y="hd2"/>
              </a:cxn>
            </a:cxnLst>
            <a:rect l="0" t="0" r="r" b="b"/>
            <a:pathLst>
              <a:path w="21535" h="21588" extrusionOk="0">
                <a:moveTo>
                  <a:pt x="11316" y="2"/>
                </a:moveTo>
                <a:cubicBezTo>
                  <a:pt x="10523" y="-12"/>
                  <a:pt x="9696" y="42"/>
                  <a:pt x="8758" y="162"/>
                </a:cubicBezTo>
                <a:cubicBezTo>
                  <a:pt x="8532" y="191"/>
                  <a:pt x="8384" y="343"/>
                  <a:pt x="8426" y="502"/>
                </a:cubicBezTo>
                <a:cubicBezTo>
                  <a:pt x="8467" y="660"/>
                  <a:pt x="8684" y="764"/>
                  <a:pt x="8910" y="735"/>
                </a:cubicBezTo>
                <a:cubicBezTo>
                  <a:pt x="10385" y="545"/>
                  <a:pt x="11724" y="487"/>
                  <a:pt x="13465" y="815"/>
                </a:cubicBezTo>
                <a:cubicBezTo>
                  <a:pt x="13501" y="821"/>
                  <a:pt x="13536" y="825"/>
                  <a:pt x="13572" y="825"/>
                </a:cubicBezTo>
                <a:cubicBezTo>
                  <a:pt x="13755" y="825"/>
                  <a:pt x="13924" y="738"/>
                  <a:pt x="13974" y="608"/>
                </a:cubicBezTo>
                <a:cubicBezTo>
                  <a:pt x="14033" y="452"/>
                  <a:pt x="13903" y="293"/>
                  <a:pt x="13681" y="251"/>
                </a:cubicBezTo>
                <a:cubicBezTo>
                  <a:pt x="12872" y="99"/>
                  <a:pt x="12110" y="17"/>
                  <a:pt x="11316" y="2"/>
                </a:cubicBezTo>
                <a:close/>
                <a:moveTo>
                  <a:pt x="10490" y="1122"/>
                </a:moveTo>
                <a:cubicBezTo>
                  <a:pt x="10184" y="1126"/>
                  <a:pt x="9884" y="1138"/>
                  <a:pt x="9592" y="1159"/>
                </a:cubicBezTo>
                <a:cubicBezTo>
                  <a:pt x="7233" y="1324"/>
                  <a:pt x="5640" y="1854"/>
                  <a:pt x="4719" y="2268"/>
                </a:cubicBezTo>
                <a:cubicBezTo>
                  <a:pt x="4526" y="2355"/>
                  <a:pt x="4470" y="2535"/>
                  <a:pt x="4595" y="2670"/>
                </a:cubicBezTo>
                <a:cubicBezTo>
                  <a:pt x="4674" y="2757"/>
                  <a:pt x="4808" y="2804"/>
                  <a:pt x="4944" y="2804"/>
                </a:cubicBezTo>
                <a:cubicBezTo>
                  <a:pt x="5021" y="2804"/>
                  <a:pt x="5098" y="2790"/>
                  <a:pt x="5168" y="2759"/>
                </a:cubicBezTo>
                <a:cubicBezTo>
                  <a:pt x="6012" y="2378"/>
                  <a:pt x="7481" y="1892"/>
                  <a:pt x="9676" y="1738"/>
                </a:cubicBezTo>
                <a:cubicBezTo>
                  <a:pt x="11544" y="1607"/>
                  <a:pt x="14446" y="1888"/>
                  <a:pt x="15792" y="2514"/>
                </a:cubicBezTo>
                <a:cubicBezTo>
                  <a:pt x="15984" y="2603"/>
                  <a:pt x="16244" y="2564"/>
                  <a:pt x="16371" y="2430"/>
                </a:cubicBezTo>
                <a:cubicBezTo>
                  <a:pt x="16498" y="2296"/>
                  <a:pt x="16445" y="2116"/>
                  <a:pt x="16254" y="2027"/>
                </a:cubicBezTo>
                <a:cubicBezTo>
                  <a:pt x="15028" y="1457"/>
                  <a:pt x="12633" y="1095"/>
                  <a:pt x="10490" y="1122"/>
                </a:cubicBezTo>
                <a:close/>
                <a:moveTo>
                  <a:pt x="11051" y="2357"/>
                </a:moveTo>
                <a:cubicBezTo>
                  <a:pt x="10755" y="2349"/>
                  <a:pt x="10458" y="2350"/>
                  <a:pt x="10163" y="2361"/>
                </a:cubicBezTo>
                <a:cubicBezTo>
                  <a:pt x="9825" y="2373"/>
                  <a:pt x="9489" y="2399"/>
                  <a:pt x="9155" y="2437"/>
                </a:cubicBezTo>
                <a:cubicBezTo>
                  <a:pt x="6183" y="2777"/>
                  <a:pt x="4139" y="3394"/>
                  <a:pt x="1848" y="5679"/>
                </a:cubicBezTo>
                <a:cubicBezTo>
                  <a:pt x="1716" y="5810"/>
                  <a:pt x="1762" y="5992"/>
                  <a:pt x="1950" y="6084"/>
                </a:cubicBezTo>
                <a:cubicBezTo>
                  <a:pt x="2137" y="6177"/>
                  <a:pt x="2396" y="6146"/>
                  <a:pt x="2528" y="6014"/>
                </a:cubicBezTo>
                <a:cubicBezTo>
                  <a:pt x="4662" y="3886"/>
                  <a:pt x="6479" y="3333"/>
                  <a:pt x="9289" y="3011"/>
                </a:cubicBezTo>
                <a:cubicBezTo>
                  <a:pt x="11728" y="2732"/>
                  <a:pt x="14346" y="3216"/>
                  <a:pt x="16291" y="4307"/>
                </a:cubicBezTo>
                <a:cubicBezTo>
                  <a:pt x="17861" y="5186"/>
                  <a:pt x="19547" y="7126"/>
                  <a:pt x="18666" y="11366"/>
                </a:cubicBezTo>
                <a:cubicBezTo>
                  <a:pt x="18633" y="11525"/>
                  <a:pt x="18788" y="11673"/>
                  <a:pt x="19016" y="11696"/>
                </a:cubicBezTo>
                <a:cubicBezTo>
                  <a:pt x="19036" y="11698"/>
                  <a:pt x="19058" y="11698"/>
                  <a:pt x="19078" y="11698"/>
                </a:cubicBezTo>
                <a:cubicBezTo>
                  <a:pt x="19281" y="11698"/>
                  <a:pt x="19457" y="11594"/>
                  <a:pt x="19487" y="11449"/>
                </a:cubicBezTo>
                <a:cubicBezTo>
                  <a:pt x="20005" y="8958"/>
                  <a:pt x="19961" y="5619"/>
                  <a:pt x="16810" y="3853"/>
                </a:cubicBezTo>
                <a:cubicBezTo>
                  <a:pt x="15182" y="2940"/>
                  <a:pt x="13124" y="2416"/>
                  <a:pt x="11051" y="2357"/>
                </a:cubicBezTo>
                <a:close/>
                <a:moveTo>
                  <a:pt x="17949" y="3011"/>
                </a:moveTo>
                <a:cubicBezTo>
                  <a:pt x="17843" y="3016"/>
                  <a:pt x="17739" y="3049"/>
                  <a:pt x="17663" y="3110"/>
                </a:cubicBezTo>
                <a:cubicBezTo>
                  <a:pt x="17513" y="3231"/>
                  <a:pt x="17532" y="3417"/>
                  <a:pt x="17706" y="3522"/>
                </a:cubicBezTo>
                <a:cubicBezTo>
                  <a:pt x="19031" y="4332"/>
                  <a:pt x="19902" y="5435"/>
                  <a:pt x="20296" y="6804"/>
                </a:cubicBezTo>
                <a:cubicBezTo>
                  <a:pt x="20336" y="6942"/>
                  <a:pt x="20509" y="7039"/>
                  <a:pt x="20703" y="7039"/>
                </a:cubicBezTo>
                <a:cubicBezTo>
                  <a:pt x="20730" y="7039"/>
                  <a:pt x="20757" y="7036"/>
                  <a:pt x="20785" y="7032"/>
                </a:cubicBezTo>
                <a:cubicBezTo>
                  <a:pt x="21010" y="7000"/>
                  <a:pt x="21155" y="6847"/>
                  <a:pt x="21110" y="6689"/>
                </a:cubicBezTo>
                <a:cubicBezTo>
                  <a:pt x="20678" y="5192"/>
                  <a:pt x="19718" y="3978"/>
                  <a:pt x="18251" y="3082"/>
                </a:cubicBezTo>
                <a:cubicBezTo>
                  <a:pt x="18165" y="3030"/>
                  <a:pt x="18055" y="3006"/>
                  <a:pt x="17949" y="3011"/>
                </a:cubicBezTo>
                <a:close/>
                <a:moveTo>
                  <a:pt x="11155" y="3788"/>
                </a:moveTo>
                <a:cubicBezTo>
                  <a:pt x="10636" y="3792"/>
                  <a:pt x="10209" y="3802"/>
                  <a:pt x="9815" y="3823"/>
                </a:cubicBezTo>
                <a:cubicBezTo>
                  <a:pt x="9586" y="3835"/>
                  <a:pt x="9413" y="3976"/>
                  <a:pt x="9431" y="4136"/>
                </a:cubicBezTo>
                <a:cubicBezTo>
                  <a:pt x="9448" y="4297"/>
                  <a:pt x="9649" y="4415"/>
                  <a:pt x="9877" y="4404"/>
                </a:cubicBezTo>
                <a:cubicBezTo>
                  <a:pt x="10253" y="4384"/>
                  <a:pt x="10662" y="4374"/>
                  <a:pt x="11162" y="4371"/>
                </a:cubicBezTo>
                <a:cubicBezTo>
                  <a:pt x="14114" y="4354"/>
                  <a:pt x="15681" y="5594"/>
                  <a:pt x="16477" y="6641"/>
                </a:cubicBezTo>
                <a:cubicBezTo>
                  <a:pt x="16847" y="7126"/>
                  <a:pt x="17054" y="7891"/>
                  <a:pt x="17080" y="8851"/>
                </a:cubicBezTo>
                <a:cubicBezTo>
                  <a:pt x="17101" y="9607"/>
                  <a:pt x="17003" y="10370"/>
                  <a:pt x="16904" y="10833"/>
                </a:cubicBezTo>
                <a:cubicBezTo>
                  <a:pt x="16870" y="10993"/>
                  <a:pt x="17027" y="11142"/>
                  <a:pt x="17254" y="11166"/>
                </a:cubicBezTo>
                <a:cubicBezTo>
                  <a:pt x="17275" y="11168"/>
                  <a:pt x="17296" y="11169"/>
                  <a:pt x="17316" y="11169"/>
                </a:cubicBezTo>
                <a:cubicBezTo>
                  <a:pt x="17518" y="11169"/>
                  <a:pt x="17694" y="11065"/>
                  <a:pt x="17725" y="10920"/>
                </a:cubicBezTo>
                <a:cubicBezTo>
                  <a:pt x="17792" y="10611"/>
                  <a:pt x="18342" y="7853"/>
                  <a:pt x="17212" y="6367"/>
                </a:cubicBezTo>
                <a:cubicBezTo>
                  <a:pt x="16477" y="5401"/>
                  <a:pt x="14724" y="3788"/>
                  <a:pt x="11227" y="3788"/>
                </a:cubicBezTo>
                <a:cubicBezTo>
                  <a:pt x="11203" y="3788"/>
                  <a:pt x="11180" y="3788"/>
                  <a:pt x="11155" y="3788"/>
                </a:cubicBezTo>
                <a:close/>
                <a:moveTo>
                  <a:pt x="7748" y="4101"/>
                </a:moveTo>
                <a:cubicBezTo>
                  <a:pt x="7694" y="4099"/>
                  <a:pt x="7639" y="4103"/>
                  <a:pt x="7585" y="4115"/>
                </a:cubicBezTo>
                <a:cubicBezTo>
                  <a:pt x="6329" y="4411"/>
                  <a:pt x="5311" y="4929"/>
                  <a:pt x="4384" y="5747"/>
                </a:cubicBezTo>
                <a:cubicBezTo>
                  <a:pt x="2176" y="7694"/>
                  <a:pt x="2673" y="10159"/>
                  <a:pt x="2989" y="11129"/>
                </a:cubicBezTo>
                <a:cubicBezTo>
                  <a:pt x="3489" y="12660"/>
                  <a:pt x="5289" y="15181"/>
                  <a:pt x="7329" y="16583"/>
                </a:cubicBezTo>
                <a:cubicBezTo>
                  <a:pt x="9934" y="18374"/>
                  <a:pt x="12639" y="19625"/>
                  <a:pt x="17376" y="19905"/>
                </a:cubicBezTo>
                <a:cubicBezTo>
                  <a:pt x="17387" y="19905"/>
                  <a:pt x="17401" y="19905"/>
                  <a:pt x="17413" y="19905"/>
                </a:cubicBezTo>
                <a:cubicBezTo>
                  <a:pt x="17626" y="19905"/>
                  <a:pt x="17806" y="19790"/>
                  <a:pt x="17825" y="19638"/>
                </a:cubicBezTo>
                <a:cubicBezTo>
                  <a:pt x="17844" y="19478"/>
                  <a:pt x="17676" y="19337"/>
                  <a:pt x="17447" y="19324"/>
                </a:cubicBezTo>
                <a:cubicBezTo>
                  <a:pt x="12959" y="19058"/>
                  <a:pt x="10389" y="17870"/>
                  <a:pt x="7912" y="16167"/>
                </a:cubicBezTo>
                <a:cubicBezTo>
                  <a:pt x="5980" y="14839"/>
                  <a:pt x="4274" y="12450"/>
                  <a:pt x="3801" y="10999"/>
                </a:cubicBezTo>
                <a:cubicBezTo>
                  <a:pt x="3511" y="10111"/>
                  <a:pt x="3050" y="7859"/>
                  <a:pt x="5034" y="6110"/>
                </a:cubicBezTo>
                <a:cubicBezTo>
                  <a:pt x="5857" y="5384"/>
                  <a:pt x="6751" y="4926"/>
                  <a:pt x="7848" y="4668"/>
                </a:cubicBezTo>
                <a:cubicBezTo>
                  <a:pt x="8065" y="4617"/>
                  <a:pt x="8184" y="4452"/>
                  <a:pt x="8111" y="4300"/>
                </a:cubicBezTo>
                <a:cubicBezTo>
                  <a:pt x="8056" y="4185"/>
                  <a:pt x="7910" y="4110"/>
                  <a:pt x="7748" y="4101"/>
                </a:cubicBezTo>
                <a:close/>
                <a:moveTo>
                  <a:pt x="10498" y="5117"/>
                </a:moveTo>
                <a:cubicBezTo>
                  <a:pt x="9986" y="5127"/>
                  <a:pt x="9470" y="5180"/>
                  <a:pt x="8964" y="5279"/>
                </a:cubicBezTo>
                <a:cubicBezTo>
                  <a:pt x="7538" y="5556"/>
                  <a:pt x="6335" y="6162"/>
                  <a:pt x="5580" y="6987"/>
                </a:cubicBezTo>
                <a:cubicBezTo>
                  <a:pt x="4717" y="7928"/>
                  <a:pt x="4460" y="9116"/>
                  <a:pt x="4838" y="10425"/>
                </a:cubicBezTo>
                <a:cubicBezTo>
                  <a:pt x="5103" y="11342"/>
                  <a:pt x="5660" y="12347"/>
                  <a:pt x="6403" y="13254"/>
                </a:cubicBezTo>
                <a:cubicBezTo>
                  <a:pt x="6480" y="13348"/>
                  <a:pt x="6619" y="13400"/>
                  <a:pt x="6763" y="13400"/>
                </a:cubicBezTo>
                <a:cubicBezTo>
                  <a:pt x="6834" y="13400"/>
                  <a:pt x="6904" y="13388"/>
                  <a:pt x="6969" y="13362"/>
                </a:cubicBezTo>
                <a:cubicBezTo>
                  <a:pt x="7168" y="13282"/>
                  <a:pt x="7237" y="13103"/>
                  <a:pt x="7123" y="12964"/>
                </a:cubicBezTo>
                <a:cubicBezTo>
                  <a:pt x="6433" y="12122"/>
                  <a:pt x="5898" y="11155"/>
                  <a:pt x="5654" y="10310"/>
                </a:cubicBezTo>
                <a:cubicBezTo>
                  <a:pt x="4891" y="7666"/>
                  <a:pt x="7079" y="6250"/>
                  <a:pt x="9185" y="5841"/>
                </a:cubicBezTo>
                <a:cubicBezTo>
                  <a:pt x="12084" y="5277"/>
                  <a:pt x="14297" y="6355"/>
                  <a:pt x="14984" y="7710"/>
                </a:cubicBezTo>
                <a:cubicBezTo>
                  <a:pt x="15377" y="8486"/>
                  <a:pt x="15322" y="9279"/>
                  <a:pt x="15207" y="9807"/>
                </a:cubicBezTo>
                <a:cubicBezTo>
                  <a:pt x="15172" y="9967"/>
                  <a:pt x="15327" y="10115"/>
                  <a:pt x="15554" y="10140"/>
                </a:cubicBezTo>
                <a:cubicBezTo>
                  <a:pt x="15781" y="10164"/>
                  <a:pt x="15994" y="10055"/>
                  <a:pt x="16028" y="9896"/>
                </a:cubicBezTo>
                <a:cubicBezTo>
                  <a:pt x="16157" y="9302"/>
                  <a:pt x="16216" y="8405"/>
                  <a:pt x="15765" y="7515"/>
                </a:cubicBezTo>
                <a:cubicBezTo>
                  <a:pt x="15275" y="6547"/>
                  <a:pt x="14302" y="5825"/>
                  <a:pt x="12951" y="5428"/>
                </a:cubicBezTo>
                <a:cubicBezTo>
                  <a:pt x="12188" y="5204"/>
                  <a:pt x="11349" y="5100"/>
                  <a:pt x="10498" y="5117"/>
                </a:cubicBezTo>
                <a:close/>
                <a:moveTo>
                  <a:pt x="10249" y="6470"/>
                </a:moveTo>
                <a:cubicBezTo>
                  <a:pt x="9714" y="6493"/>
                  <a:pt x="9195" y="6588"/>
                  <a:pt x="8723" y="6755"/>
                </a:cubicBezTo>
                <a:cubicBezTo>
                  <a:pt x="7321" y="7253"/>
                  <a:pt x="6115" y="8504"/>
                  <a:pt x="6937" y="10524"/>
                </a:cubicBezTo>
                <a:cubicBezTo>
                  <a:pt x="8636" y="14696"/>
                  <a:pt x="12976" y="16231"/>
                  <a:pt x="13160" y="16294"/>
                </a:cubicBezTo>
                <a:cubicBezTo>
                  <a:pt x="13219" y="16314"/>
                  <a:pt x="13282" y="16326"/>
                  <a:pt x="13344" y="16326"/>
                </a:cubicBezTo>
                <a:cubicBezTo>
                  <a:pt x="13497" y="16326"/>
                  <a:pt x="13643" y="16265"/>
                  <a:pt x="13716" y="16162"/>
                </a:cubicBezTo>
                <a:cubicBezTo>
                  <a:pt x="13817" y="16018"/>
                  <a:pt x="13733" y="15844"/>
                  <a:pt x="13527" y="15772"/>
                </a:cubicBezTo>
                <a:cubicBezTo>
                  <a:pt x="13517" y="15769"/>
                  <a:pt x="12466" y="15398"/>
                  <a:pt x="11232" y="14548"/>
                </a:cubicBezTo>
                <a:cubicBezTo>
                  <a:pt x="10097" y="13767"/>
                  <a:pt x="8570" y="12407"/>
                  <a:pt x="7738" y="10364"/>
                </a:cubicBezTo>
                <a:cubicBezTo>
                  <a:pt x="7158" y="8938"/>
                  <a:pt x="7665" y="7783"/>
                  <a:pt x="9098" y="7275"/>
                </a:cubicBezTo>
                <a:cubicBezTo>
                  <a:pt x="10285" y="6854"/>
                  <a:pt x="12162" y="6945"/>
                  <a:pt x="13480" y="8138"/>
                </a:cubicBezTo>
                <a:cubicBezTo>
                  <a:pt x="13621" y="8265"/>
                  <a:pt x="13881" y="8289"/>
                  <a:pt x="14063" y="8190"/>
                </a:cubicBezTo>
                <a:cubicBezTo>
                  <a:pt x="14245" y="8091"/>
                  <a:pt x="14278" y="7909"/>
                  <a:pt x="14138" y="7781"/>
                </a:cubicBezTo>
                <a:cubicBezTo>
                  <a:pt x="13444" y="7154"/>
                  <a:pt x="12537" y="6728"/>
                  <a:pt x="11515" y="6552"/>
                </a:cubicBezTo>
                <a:cubicBezTo>
                  <a:pt x="11274" y="6510"/>
                  <a:pt x="11032" y="6484"/>
                  <a:pt x="10790" y="6472"/>
                </a:cubicBezTo>
                <a:cubicBezTo>
                  <a:pt x="10609" y="6463"/>
                  <a:pt x="10428" y="6463"/>
                  <a:pt x="10249" y="6470"/>
                </a:cubicBezTo>
                <a:close/>
                <a:moveTo>
                  <a:pt x="1513" y="6625"/>
                </a:moveTo>
                <a:cubicBezTo>
                  <a:pt x="1352" y="6634"/>
                  <a:pt x="1204" y="6710"/>
                  <a:pt x="1151" y="6825"/>
                </a:cubicBezTo>
                <a:cubicBezTo>
                  <a:pt x="840" y="7491"/>
                  <a:pt x="640" y="8405"/>
                  <a:pt x="640" y="9153"/>
                </a:cubicBezTo>
                <a:cubicBezTo>
                  <a:pt x="640" y="9314"/>
                  <a:pt x="827" y="9444"/>
                  <a:pt x="1056" y="9444"/>
                </a:cubicBezTo>
                <a:cubicBezTo>
                  <a:pt x="1286" y="9444"/>
                  <a:pt x="1471" y="9314"/>
                  <a:pt x="1471" y="9153"/>
                </a:cubicBezTo>
                <a:cubicBezTo>
                  <a:pt x="1471" y="8461"/>
                  <a:pt x="1657" y="7618"/>
                  <a:pt x="1942" y="7006"/>
                </a:cubicBezTo>
                <a:cubicBezTo>
                  <a:pt x="2013" y="6853"/>
                  <a:pt x="1895" y="6687"/>
                  <a:pt x="1677" y="6637"/>
                </a:cubicBezTo>
                <a:cubicBezTo>
                  <a:pt x="1622" y="6625"/>
                  <a:pt x="1567" y="6622"/>
                  <a:pt x="1513" y="6625"/>
                </a:cubicBezTo>
                <a:close/>
                <a:moveTo>
                  <a:pt x="11103" y="7922"/>
                </a:moveTo>
                <a:cubicBezTo>
                  <a:pt x="10772" y="7915"/>
                  <a:pt x="10418" y="7967"/>
                  <a:pt x="10043" y="8101"/>
                </a:cubicBezTo>
                <a:cubicBezTo>
                  <a:pt x="8588" y="8624"/>
                  <a:pt x="8195" y="9727"/>
                  <a:pt x="8994" y="11053"/>
                </a:cubicBezTo>
                <a:cubicBezTo>
                  <a:pt x="9789" y="12373"/>
                  <a:pt x="11392" y="13857"/>
                  <a:pt x="12892" y="14663"/>
                </a:cubicBezTo>
                <a:cubicBezTo>
                  <a:pt x="15647" y="16143"/>
                  <a:pt x="19244" y="16329"/>
                  <a:pt x="19395" y="16336"/>
                </a:cubicBezTo>
                <a:cubicBezTo>
                  <a:pt x="19405" y="16336"/>
                  <a:pt x="19413" y="16336"/>
                  <a:pt x="19423" y="16336"/>
                </a:cubicBezTo>
                <a:cubicBezTo>
                  <a:pt x="19639" y="16336"/>
                  <a:pt x="19822" y="16219"/>
                  <a:pt x="19837" y="16065"/>
                </a:cubicBezTo>
                <a:cubicBezTo>
                  <a:pt x="19852" y="15904"/>
                  <a:pt x="19679" y="15764"/>
                  <a:pt x="19450" y="15753"/>
                </a:cubicBezTo>
                <a:cubicBezTo>
                  <a:pt x="19415" y="15752"/>
                  <a:pt x="15949" y="15571"/>
                  <a:pt x="13398" y="14200"/>
                </a:cubicBezTo>
                <a:cubicBezTo>
                  <a:pt x="12023" y="13462"/>
                  <a:pt x="10494" y="12042"/>
                  <a:pt x="9761" y="10825"/>
                </a:cubicBezTo>
                <a:cubicBezTo>
                  <a:pt x="9141" y="9796"/>
                  <a:pt x="9383" y="8993"/>
                  <a:pt x="10423" y="8620"/>
                </a:cubicBezTo>
                <a:cubicBezTo>
                  <a:pt x="10782" y="8491"/>
                  <a:pt x="11733" y="8149"/>
                  <a:pt x="13217" y="9844"/>
                </a:cubicBezTo>
                <a:cubicBezTo>
                  <a:pt x="13658" y="10347"/>
                  <a:pt x="14786" y="11410"/>
                  <a:pt x="15343" y="11767"/>
                </a:cubicBezTo>
                <a:cubicBezTo>
                  <a:pt x="15513" y="11876"/>
                  <a:pt x="15774" y="11867"/>
                  <a:pt x="15929" y="11748"/>
                </a:cubicBezTo>
                <a:cubicBezTo>
                  <a:pt x="16084" y="11630"/>
                  <a:pt x="16073" y="11446"/>
                  <a:pt x="15904" y="11338"/>
                </a:cubicBezTo>
                <a:cubicBezTo>
                  <a:pt x="15438" y="11038"/>
                  <a:pt x="14377" y="10055"/>
                  <a:pt x="13927" y="9540"/>
                </a:cubicBezTo>
                <a:cubicBezTo>
                  <a:pt x="13548" y="9107"/>
                  <a:pt x="12539" y="7955"/>
                  <a:pt x="11103" y="7922"/>
                </a:cubicBezTo>
                <a:close/>
                <a:moveTo>
                  <a:pt x="21078" y="8390"/>
                </a:moveTo>
                <a:cubicBezTo>
                  <a:pt x="20848" y="8397"/>
                  <a:pt x="20670" y="8534"/>
                  <a:pt x="20681" y="8694"/>
                </a:cubicBezTo>
                <a:cubicBezTo>
                  <a:pt x="20741" y="9617"/>
                  <a:pt x="20681" y="10537"/>
                  <a:pt x="20497" y="11506"/>
                </a:cubicBezTo>
                <a:cubicBezTo>
                  <a:pt x="20467" y="11666"/>
                  <a:pt x="20627" y="11812"/>
                  <a:pt x="20854" y="11833"/>
                </a:cubicBezTo>
                <a:cubicBezTo>
                  <a:pt x="20873" y="11835"/>
                  <a:pt x="20891" y="11835"/>
                  <a:pt x="20909" y="11835"/>
                </a:cubicBezTo>
                <a:cubicBezTo>
                  <a:pt x="21114" y="11835"/>
                  <a:pt x="21293" y="11730"/>
                  <a:pt x="21321" y="11583"/>
                </a:cubicBezTo>
                <a:cubicBezTo>
                  <a:pt x="21511" y="10579"/>
                  <a:pt x="21574" y="9626"/>
                  <a:pt x="21512" y="8668"/>
                </a:cubicBezTo>
                <a:cubicBezTo>
                  <a:pt x="21501" y="8508"/>
                  <a:pt x="21308" y="8385"/>
                  <a:pt x="21078" y="8390"/>
                </a:cubicBezTo>
                <a:close/>
                <a:moveTo>
                  <a:pt x="11309" y="9289"/>
                </a:moveTo>
                <a:cubicBezTo>
                  <a:pt x="11115" y="9271"/>
                  <a:pt x="10940" y="9303"/>
                  <a:pt x="10800" y="9347"/>
                </a:cubicBezTo>
                <a:cubicBezTo>
                  <a:pt x="10473" y="9448"/>
                  <a:pt x="10335" y="9609"/>
                  <a:pt x="10277" y="9727"/>
                </a:cubicBezTo>
                <a:cubicBezTo>
                  <a:pt x="10100" y="10088"/>
                  <a:pt x="10396" y="10523"/>
                  <a:pt x="10770" y="11013"/>
                </a:cubicBezTo>
                <a:cubicBezTo>
                  <a:pt x="11154" y="11514"/>
                  <a:pt x="12115" y="12574"/>
                  <a:pt x="13281" y="13371"/>
                </a:cubicBezTo>
                <a:cubicBezTo>
                  <a:pt x="13446" y="13483"/>
                  <a:pt x="13709" y="13481"/>
                  <a:pt x="13870" y="13366"/>
                </a:cubicBezTo>
                <a:cubicBezTo>
                  <a:pt x="14030" y="13250"/>
                  <a:pt x="14026" y="13066"/>
                  <a:pt x="13862" y="12953"/>
                </a:cubicBezTo>
                <a:cubicBezTo>
                  <a:pt x="12766" y="12204"/>
                  <a:pt x="11839" y="11175"/>
                  <a:pt x="11502" y="10736"/>
                </a:cubicBezTo>
                <a:cubicBezTo>
                  <a:pt x="11362" y="10553"/>
                  <a:pt x="10990" y="10066"/>
                  <a:pt x="11063" y="9917"/>
                </a:cubicBezTo>
                <a:cubicBezTo>
                  <a:pt x="11065" y="9912"/>
                  <a:pt x="11071" y="9898"/>
                  <a:pt x="11135" y="9879"/>
                </a:cubicBezTo>
                <a:cubicBezTo>
                  <a:pt x="11195" y="9860"/>
                  <a:pt x="11224" y="9852"/>
                  <a:pt x="11339" y="9934"/>
                </a:cubicBezTo>
                <a:cubicBezTo>
                  <a:pt x="11514" y="10060"/>
                  <a:pt x="11727" y="10312"/>
                  <a:pt x="11976" y="10604"/>
                </a:cubicBezTo>
                <a:cubicBezTo>
                  <a:pt x="12509" y="11228"/>
                  <a:pt x="13502" y="12390"/>
                  <a:pt x="15440" y="13160"/>
                </a:cubicBezTo>
                <a:cubicBezTo>
                  <a:pt x="17683" y="14052"/>
                  <a:pt x="20202" y="14171"/>
                  <a:pt x="20308" y="14176"/>
                </a:cubicBezTo>
                <a:cubicBezTo>
                  <a:pt x="20317" y="14176"/>
                  <a:pt x="20327" y="14176"/>
                  <a:pt x="20336" y="14176"/>
                </a:cubicBezTo>
                <a:cubicBezTo>
                  <a:pt x="20553" y="14176"/>
                  <a:pt x="20736" y="14057"/>
                  <a:pt x="20750" y="13903"/>
                </a:cubicBezTo>
                <a:cubicBezTo>
                  <a:pt x="20764" y="13742"/>
                  <a:pt x="20589" y="13604"/>
                  <a:pt x="20360" y="13593"/>
                </a:cubicBezTo>
                <a:cubicBezTo>
                  <a:pt x="20336" y="13592"/>
                  <a:pt x="17921" y="13476"/>
                  <a:pt x="15850" y="12653"/>
                </a:cubicBezTo>
                <a:cubicBezTo>
                  <a:pt x="14102" y="11958"/>
                  <a:pt x="13184" y="10883"/>
                  <a:pt x="12691" y="10305"/>
                </a:cubicBezTo>
                <a:cubicBezTo>
                  <a:pt x="12404" y="9968"/>
                  <a:pt x="12176" y="9700"/>
                  <a:pt x="11932" y="9526"/>
                </a:cubicBezTo>
                <a:cubicBezTo>
                  <a:pt x="11718" y="9373"/>
                  <a:pt x="11503" y="9307"/>
                  <a:pt x="11309" y="9289"/>
                </a:cubicBezTo>
                <a:close/>
                <a:moveTo>
                  <a:pt x="1215" y="10075"/>
                </a:moveTo>
                <a:cubicBezTo>
                  <a:pt x="986" y="10089"/>
                  <a:pt x="818" y="10231"/>
                  <a:pt x="838" y="10392"/>
                </a:cubicBezTo>
                <a:cubicBezTo>
                  <a:pt x="998" y="11678"/>
                  <a:pt x="2205" y="14433"/>
                  <a:pt x="3969" y="16049"/>
                </a:cubicBezTo>
                <a:cubicBezTo>
                  <a:pt x="4763" y="16776"/>
                  <a:pt x="5615" y="17435"/>
                  <a:pt x="6500" y="18009"/>
                </a:cubicBezTo>
                <a:cubicBezTo>
                  <a:pt x="6580" y="18061"/>
                  <a:pt x="6682" y="18087"/>
                  <a:pt x="6783" y="18087"/>
                </a:cubicBezTo>
                <a:cubicBezTo>
                  <a:pt x="6895" y="18087"/>
                  <a:pt x="7006" y="18055"/>
                  <a:pt x="7088" y="17993"/>
                </a:cubicBezTo>
                <a:cubicBezTo>
                  <a:pt x="7244" y="17875"/>
                  <a:pt x="7232" y="17690"/>
                  <a:pt x="7063" y="17581"/>
                </a:cubicBezTo>
                <a:cubicBezTo>
                  <a:pt x="6213" y="17030"/>
                  <a:pt x="5394" y="16395"/>
                  <a:pt x="4629" y="15694"/>
                </a:cubicBezTo>
                <a:cubicBezTo>
                  <a:pt x="2960" y="14165"/>
                  <a:pt x="1816" y="11559"/>
                  <a:pt x="1664" y="10341"/>
                </a:cubicBezTo>
                <a:cubicBezTo>
                  <a:pt x="1644" y="10181"/>
                  <a:pt x="1444" y="10061"/>
                  <a:pt x="1215" y="10075"/>
                </a:cubicBezTo>
                <a:close/>
                <a:moveTo>
                  <a:pt x="17038" y="11823"/>
                </a:moveTo>
                <a:cubicBezTo>
                  <a:pt x="16876" y="11823"/>
                  <a:pt x="16721" y="11889"/>
                  <a:pt x="16653" y="12000"/>
                </a:cubicBezTo>
                <a:cubicBezTo>
                  <a:pt x="16564" y="12148"/>
                  <a:pt x="16663" y="12320"/>
                  <a:pt x="16874" y="12383"/>
                </a:cubicBezTo>
                <a:cubicBezTo>
                  <a:pt x="18935" y="12996"/>
                  <a:pt x="20623" y="13006"/>
                  <a:pt x="20708" y="13006"/>
                </a:cubicBezTo>
                <a:cubicBezTo>
                  <a:pt x="20937" y="13005"/>
                  <a:pt x="21123" y="12874"/>
                  <a:pt x="21122" y="12713"/>
                </a:cubicBezTo>
                <a:cubicBezTo>
                  <a:pt x="21122" y="12553"/>
                  <a:pt x="20938" y="12423"/>
                  <a:pt x="20708" y="12423"/>
                </a:cubicBezTo>
                <a:cubicBezTo>
                  <a:pt x="20688" y="12423"/>
                  <a:pt x="19113" y="12417"/>
                  <a:pt x="17199" y="11847"/>
                </a:cubicBezTo>
                <a:cubicBezTo>
                  <a:pt x="17147" y="11832"/>
                  <a:pt x="17092" y="11823"/>
                  <a:pt x="17038" y="11823"/>
                </a:cubicBezTo>
                <a:close/>
                <a:moveTo>
                  <a:pt x="362" y="12860"/>
                </a:moveTo>
                <a:cubicBezTo>
                  <a:pt x="134" y="12881"/>
                  <a:pt x="-26" y="13027"/>
                  <a:pt x="4" y="13186"/>
                </a:cubicBezTo>
                <a:cubicBezTo>
                  <a:pt x="131" y="13851"/>
                  <a:pt x="641" y="14606"/>
                  <a:pt x="977" y="15105"/>
                </a:cubicBezTo>
                <a:cubicBezTo>
                  <a:pt x="1064" y="15235"/>
                  <a:pt x="1139" y="15347"/>
                  <a:pt x="1190" y="15432"/>
                </a:cubicBezTo>
                <a:cubicBezTo>
                  <a:pt x="1258" y="15543"/>
                  <a:pt x="1411" y="15609"/>
                  <a:pt x="1572" y="15609"/>
                </a:cubicBezTo>
                <a:cubicBezTo>
                  <a:pt x="1627" y="15609"/>
                  <a:pt x="1683" y="15602"/>
                  <a:pt x="1736" y="15586"/>
                </a:cubicBezTo>
                <a:cubicBezTo>
                  <a:pt x="1948" y="15523"/>
                  <a:pt x="2044" y="15352"/>
                  <a:pt x="1955" y="15204"/>
                </a:cubicBezTo>
                <a:cubicBezTo>
                  <a:pt x="1897" y="15108"/>
                  <a:pt x="1820" y="14991"/>
                  <a:pt x="1729" y="14856"/>
                </a:cubicBezTo>
                <a:cubicBezTo>
                  <a:pt x="1415" y="14390"/>
                  <a:pt x="940" y="13685"/>
                  <a:pt x="831" y="13110"/>
                </a:cubicBezTo>
                <a:cubicBezTo>
                  <a:pt x="800" y="12950"/>
                  <a:pt x="589" y="12838"/>
                  <a:pt x="362" y="12860"/>
                </a:cubicBezTo>
                <a:close/>
                <a:moveTo>
                  <a:pt x="15130" y="13701"/>
                </a:moveTo>
                <a:cubicBezTo>
                  <a:pt x="14968" y="13694"/>
                  <a:pt x="14808" y="13753"/>
                  <a:pt x="14731" y="13861"/>
                </a:cubicBezTo>
                <a:cubicBezTo>
                  <a:pt x="14628" y="14005"/>
                  <a:pt x="14712" y="14180"/>
                  <a:pt x="14917" y="14253"/>
                </a:cubicBezTo>
                <a:cubicBezTo>
                  <a:pt x="17270" y="15080"/>
                  <a:pt x="19721" y="15239"/>
                  <a:pt x="19825" y="15246"/>
                </a:cubicBezTo>
                <a:cubicBezTo>
                  <a:pt x="19837" y="15246"/>
                  <a:pt x="19850" y="15247"/>
                  <a:pt x="19862" y="15247"/>
                </a:cubicBezTo>
                <a:cubicBezTo>
                  <a:pt x="20075" y="15247"/>
                  <a:pt x="20255" y="15133"/>
                  <a:pt x="20274" y="14981"/>
                </a:cubicBezTo>
                <a:cubicBezTo>
                  <a:pt x="20294" y="14821"/>
                  <a:pt x="20125" y="14679"/>
                  <a:pt x="19896" y="14665"/>
                </a:cubicBezTo>
                <a:cubicBezTo>
                  <a:pt x="19873" y="14663"/>
                  <a:pt x="17495" y="14508"/>
                  <a:pt x="15289" y="13733"/>
                </a:cubicBezTo>
                <a:cubicBezTo>
                  <a:pt x="15237" y="13714"/>
                  <a:pt x="15184" y="13704"/>
                  <a:pt x="15130" y="13701"/>
                </a:cubicBezTo>
                <a:close/>
                <a:moveTo>
                  <a:pt x="7942" y="14159"/>
                </a:moveTo>
                <a:cubicBezTo>
                  <a:pt x="7889" y="14166"/>
                  <a:pt x="7838" y="14180"/>
                  <a:pt x="7790" y="14202"/>
                </a:cubicBezTo>
                <a:cubicBezTo>
                  <a:pt x="7600" y="14292"/>
                  <a:pt x="7548" y="14474"/>
                  <a:pt x="7676" y="14607"/>
                </a:cubicBezTo>
                <a:cubicBezTo>
                  <a:pt x="8982" y="15969"/>
                  <a:pt x="10834" y="17022"/>
                  <a:pt x="13180" y="17738"/>
                </a:cubicBezTo>
                <a:cubicBezTo>
                  <a:pt x="15329" y="18393"/>
                  <a:pt x="17276" y="18577"/>
                  <a:pt x="18244" y="18628"/>
                </a:cubicBezTo>
                <a:cubicBezTo>
                  <a:pt x="18255" y="18629"/>
                  <a:pt x="18263" y="18628"/>
                  <a:pt x="18274" y="18628"/>
                </a:cubicBezTo>
                <a:cubicBezTo>
                  <a:pt x="18489" y="18628"/>
                  <a:pt x="18672" y="18512"/>
                  <a:pt x="18688" y="18359"/>
                </a:cubicBezTo>
                <a:cubicBezTo>
                  <a:pt x="18705" y="18198"/>
                  <a:pt x="18535" y="18058"/>
                  <a:pt x="18306" y="18045"/>
                </a:cubicBezTo>
                <a:cubicBezTo>
                  <a:pt x="17569" y="18007"/>
                  <a:pt x="15625" y="17848"/>
                  <a:pt x="13512" y="17204"/>
                </a:cubicBezTo>
                <a:cubicBezTo>
                  <a:pt x="11314" y="16533"/>
                  <a:pt x="9582" y="15550"/>
                  <a:pt x="8366" y="14282"/>
                </a:cubicBezTo>
                <a:cubicBezTo>
                  <a:pt x="8270" y="14182"/>
                  <a:pt x="8101" y="14137"/>
                  <a:pt x="7942" y="14159"/>
                </a:cubicBezTo>
                <a:close/>
                <a:moveTo>
                  <a:pt x="2436" y="16226"/>
                </a:moveTo>
                <a:cubicBezTo>
                  <a:pt x="2330" y="16217"/>
                  <a:pt x="2219" y="16236"/>
                  <a:pt x="2128" y="16286"/>
                </a:cubicBezTo>
                <a:cubicBezTo>
                  <a:pt x="1947" y="16384"/>
                  <a:pt x="1916" y="16567"/>
                  <a:pt x="2056" y="16694"/>
                </a:cubicBezTo>
                <a:cubicBezTo>
                  <a:pt x="4641" y="19029"/>
                  <a:pt x="6845" y="20424"/>
                  <a:pt x="11723" y="21572"/>
                </a:cubicBezTo>
                <a:cubicBezTo>
                  <a:pt x="11767" y="21583"/>
                  <a:pt x="11811" y="21588"/>
                  <a:pt x="11855" y="21588"/>
                </a:cubicBezTo>
                <a:cubicBezTo>
                  <a:pt x="12028" y="21588"/>
                  <a:pt x="12191" y="21512"/>
                  <a:pt x="12249" y="21390"/>
                </a:cubicBezTo>
                <a:cubicBezTo>
                  <a:pt x="12322" y="21237"/>
                  <a:pt x="12206" y="21072"/>
                  <a:pt x="11989" y="21021"/>
                </a:cubicBezTo>
                <a:cubicBezTo>
                  <a:pt x="7284" y="19913"/>
                  <a:pt x="5250" y="18627"/>
                  <a:pt x="2714" y="16336"/>
                </a:cubicBezTo>
                <a:cubicBezTo>
                  <a:pt x="2643" y="16272"/>
                  <a:pt x="2542" y="16236"/>
                  <a:pt x="2436" y="16226"/>
                </a:cubicBezTo>
                <a:close/>
                <a:moveTo>
                  <a:pt x="15587" y="16372"/>
                </a:moveTo>
                <a:cubicBezTo>
                  <a:pt x="15425" y="16378"/>
                  <a:pt x="15276" y="16450"/>
                  <a:pt x="15217" y="16564"/>
                </a:cubicBezTo>
                <a:cubicBezTo>
                  <a:pt x="15138" y="16715"/>
                  <a:pt x="15247" y="16882"/>
                  <a:pt x="15462" y="16938"/>
                </a:cubicBezTo>
                <a:cubicBezTo>
                  <a:pt x="17306" y="17412"/>
                  <a:pt x="18764" y="17461"/>
                  <a:pt x="18825" y="17463"/>
                </a:cubicBezTo>
                <a:cubicBezTo>
                  <a:pt x="18831" y="17463"/>
                  <a:pt x="18838" y="17463"/>
                  <a:pt x="18844" y="17463"/>
                </a:cubicBezTo>
                <a:cubicBezTo>
                  <a:pt x="19066" y="17463"/>
                  <a:pt x="19249" y="17341"/>
                  <a:pt x="19259" y="17185"/>
                </a:cubicBezTo>
                <a:cubicBezTo>
                  <a:pt x="19269" y="17024"/>
                  <a:pt x="19091" y="16889"/>
                  <a:pt x="18862" y="16882"/>
                </a:cubicBezTo>
                <a:cubicBezTo>
                  <a:pt x="18848" y="16882"/>
                  <a:pt x="17474" y="16833"/>
                  <a:pt x="15750" y="16390"/>
                </a:cubicBezTo>
                <a:cubicBezTo>
                  <a:pt x="15696" y="16376"/>
                  <a:pt x="15640" y="16371"/>
                  <a:pt x="15587" y="16372"/>
                </a:cubicBezTo>
                <a:close/>
                <a:moveTo>
                  <a:pt x="3039" y="18536"/>
                </a:moveTo>
                <a:cubicBezTo>
                  <a:pt x="2933" y="18530"/>
                  <a:pt x="2823" y="18553"/>
                  <a:pt x="2736" y="18605"/>
                </a:cubicBezTo>
                <a:cubicBezTo>
                  <a:pt x="2562" y="18710"/>
                  <a:pt x="2540" y="18894"/>
                  <a:pt x="2689" y="19016"/>
                </a:cubicBezTo>
                <a:cubicBezTo>
                  <a:pt x="3630" y="19787"/>
                  <a:pt x="4953" y="20590"/>
                  <a:pt x="6225" y="21164"/>
                </a:cubicBezTo>
                <a:cubicBezTo>
                  <a:pt x="6294" y="21195"/>
                  <a:pt x="6371" y="21209"/>
                  <a:pt x="6448" y="21209"/>
                </a:cubicBezTo>
                <a:cubicBezTo>
                  <a:pt x="6585" y="21209"/>
                  <a:pt x="6719" y="21162"/>
                  <a:pt x="6798" y="21075"/>
                </a:cubicBezTo>
                <a:cubicBezTo>
                  <a:pt x="6922" y="20940"/>
                  <a:pt x="6867" y="20760"/>
                  <a:pt x="6674" y="20673"/>
                </a:cubicBezTo>
                <a:cubicBezTo>
                  <a:pt x="5742" y="20253"/>
                  <a:pt x="4371" y="19497"/>
                  <a:pt x="3322" y="18637"/>
                </a:cubicBezTo>
                <a:cubicBezTo>
                  <a:pt x="3247" y="18576"/>
                  <a:pt x="3145" y="18542"/>
                  <a:pt x="3039" y="18536"/>
                </a:cubicBezTo>
                <a:close/>
                <a:moveTo>
                  <a:pt x="8532" y="18541"/>
                </a:moveTo>
                <a:cubicBezTo>
                  <a:pt x="8428" y="18554"/>
                  <a:pt x="8330" y="18595"/>
                  <a:pt x="8264" y="18661"/>
                </a:cubicBezTo>
                <a:cubicBezTo>
                  <a:pt x="8133" y="18793"/>
                  <a:pt x="8180" y="18974"/>
                  <a:pt x="8369" y="19066"/>
                </a:cubicBezTo>
                <a:cubicBezTo>
                  <a:pt x="11666" y="20673"/>
                  <a:pt x="15614" y="21036"/>
                  <a:pt x="15780" y="21051"/>
                </a:cubicBezTo>
                <a:cubicBezTo>
                  <a:pt x="15798" y="21052"/>
                  <a:pt x="15815" y="21052"/>
                  <a:pt x="15832" y="21052"/>
                </a:cubicBezTo>
                <a:cubicBezTo>
                  <a:pt x="16039" y="21052"/>
                  <a:pt x="16218" y="20946"/>
                  <a:pt x="16244" y="20798"/>
                </a:cubicBezTo>
                <a:cubicBezTo>
                  <a:pt x="16273" y="20639"/>
                  <a:pt x="16112" y="20492"/>
                  <a:pt x="15884" y="20472"/>
                </a:cubicBezTo>
                <a:cubicBezTo>
                  <a:pt x="15846" y="20468"/>
                  <a:pt x="11973" y="20114"/>
                  <a:pt x="8843" y="18588"/>
                </a:cubicBezTo>
                <a:cubicBezTo>
                  <a:pt x="8748" y="18542"/>
                  <a:pt x="8637" y="18528"/>
                  <a:pt x="8532" y="18541"/>
                </a:cubicBezTo>
                <a:close/>
              </a:path>
            </a:pathLst>
          </a:custGeom>
          <a:solidFill>
            <a:srgbClr val="ED7069"/>
          </a:solidFill>
          <a:ln w="12700">
            <a:miter lim="400000"/>
          </a:ln>
        </p:spPr>
        <p:txBody>
          <a:bodyPr lIns="0" tIns="0" rIns="0" bIns="0" anchor="ctr"/>
          <a:lstStyle/>
          <a:p>
            <a:pPr>
              <a:defRPr sz="3200">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85"/>
                                        </p:tgtEl>
                                        <p:attrNameLst>
                                          <p:attrName>style.visibility</p:attrName>
                                        </p:attrNameLst>
                                      </p:cBhvr>
                                      <p:to>
                                        <p:strVal val="visible"/>
                                      </p:to>
                                    </p:set>
                                    <p:animEffect transition="in" filter="fade">
                                      <p:cBhvr>
                                        <p:cTn id="7" dur="10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89"/>
                                        </p:tgtEl>
                                        <p:attrNameLst>
                                          <p:attrName>style.visibility</p:attrName>
                                        </p:attrNameLst>
                                      </p:cBhvr>
                                      <p:to>
                                        <p:strVal val="visible"/>
                                      </p:to>
                                    </p:set>
                                    <p:animEffect transition="in" filter="fade">
                                      <p:cBhvr>
                                        <p:cTn id="12" dur="1000"/>
                                        <p:tgtEl>
                                          <p:spTgt spid="2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86"/>
                                        </p:tgtEl>
                                        <p:attrNameLst>
                                          <p:attrName>style.visibility</p:attrName>
                                        </p:attrNameLst>
                                      </p:cBhvr>
                                      <p:to>
                                        <p:strVal val="visible"/>
                                      </p:to>
                                    </p:set>
                                    <p:animEffect transition="in" filter="fade">
                                      <p:cBhvr>
                                        <p:cTn id="17" dur="1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1" animBg="1" advAuto="0"/>
      <p:bldP spid="286" grpId="3" animBg="1" advAuto="0"/>
      <p:bldP spid="289"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7069"/>
        </a:solidFill>
        <a:effectLst/>
      </p:bgPr>
    </p:bg>
    <p:spTree>
      <p:nvGrpSpPr>
        <p:cNvPr id="1" name=""/>
        <p:cNvGrpSpPr/>
        <p:nvPr/>
      </p:nvGrpSpPr>
      <p:grpSpPr>
        <a:xfrm>
          <a:off x="0" y="0"/>
          <a:ext cx="0" cy="0"/>
          <a:chOff x="0" y="0"/>
          <a:chExt cx="0" cy="0"/>
        </a:xfrm>
      </p:grpSpPr>
      <p:sp>
        <p:nvSpPr>
          <p:cNvPr id="292" name="ICONS"/>
          <p:cNvSpPr txBox="1"/>
          <p:nvPr/>
        </p:nvSpPr>
        <p:spPr>
          <a:xfrm>
            <a:off x="2244951" y="5607315"/>
            <a:ext cx="2403349"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8F8F8"/>
                </a:solidFill>
                <a:latin typeface="Product Sans"/>
                <a:ea typeface="Product Sans"/>
                <a:cs typeface="Product Sans"/>
                <a:sym typeface="Product Sans"/>
              </a:defRPr>
            </a:lvl1pPr>
          </a:lstStyle>
          <a:p>
            <a:r>
              <a:t>ICONS</a:t>
            </a:r>
          </a:p>
        </p:txBody>
      </p:sp>
      <p:sp>
        <p:nvSpPr>
          <p:cNvPr id="293" name="If you need some icons, or some free stock images, you will find them in the slides below"/>
          <p:cNvSpPr txBox="1"/>
          <p:nvPr/>
        </p:nvSpPr>
        <p:spPr>
          <a:xfrm>
            <a:off x="2244951" y="6790340"/>
            <a:ext cx="7923691" cy="193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4000">
                <a:solidFill>
                  <a:srgbClr val="F8F8F8"/>
                </a:solidFill>
                <a:latin typeface="Product Sans"/>
                <a:ea typeface="Product Sans"/>
                <a:cs typeface="Product Sans"/>
                <a:sym typeface="Product Sans"/>
              </a:defRPr>
            </a:lvl1pPr>
          </a:lstStyle>
          <a:p>
            <a:r>
              <a:t>If you need some icons, or some free stock images, you will find them in the slides below</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 xmlns:m="http://schemas.openxmlformats.org/officeDocument/2006/math" xmlns:a14="http://schemas.microsoft.com/office/drawing/2010/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95" name="https://unsplash.com/"/>
          <p:cNvSpPr txBox="1"/>
          <p:nvPr/>
        </p:nvSpPr>
        <p:spPr>
          <a:xfrm>
            <a:off x="854358" y="1318318"/>
            <a:ext cx="4094608"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a:hlinkClick r:id="rId2"/>
              </a:rPr>
              <a:t>https://unsplash.com/</a:t>
            </a:r>
            <a:r>
              <a:t> </a:t>
            </a:r>
          </a:p>
        </p:txBody>
      </p:sp>
      <p:pic>
        <p:nvPicPr>
          <p:cNvPr id="296" name="Screenshot 2022-05-09 at 10.34.58.png" descr="Screenshot 2022-05-09 at 10.34.58.png">
            <a:hlinkClick r:id="rId2"/>
          </p:cNvPr>
          <p:cNvPicPr>
            <a:picLocks noChangeAspect="1"/>
          </p:cNvPicPr>
          <p:nvPr/>
        </p:nvPicPr>
        <p:blipFill>
          <a:blip r:embed="rId3"/>
          <a:stretch>
            <a:fillRect/>
          </a:stretch>
        </p:blipFill>
        <p:spPr>
          <a:xfrm>
            <a:off x="7522605" y="1598542"/>
            <a:ext cx="15515027" cy="9789364"/>
          </a:xfrm>
          <a:prstGeom prst="rect">
            <a:avLst/>
          </a:prstGeom>
          <a:ln w="12700">
            <a:miter lim="400000"/>
          </a:ln>
          <a:effectLst>
            <a:outerShdw blurRad="101600" dist="74764" dir="2700000" rotWithShape="0">
              <a:srgbClr val="000000">
                <a:alpha val="9014"/>
              </a:srgbClr>
            </a:outerShdw>
          </a:effectLst>
        </p:spPr>
      </p:pic>
      <p:sp>
        <p:nvSpPr>
          <p:cNvPr id="297" name="Unsplash is currently the most extensive free stock pictures library on the market.…"/>
          <p:cNvSpPr txBox="1"/>
          <p:nvPr/>
        </p:nvSpPr>
        <p:spPr>
          <a:xfrm>
            <a:off x="854358" y="4107234"/>
            <a:ext cx="5303026" cy="4230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spcBef>
                <a:spcPts val="3000"/>
              </a:spcBef>
              <a:defRPr>
                <a:solidFill>
                  <a:srgbClr val="B2A79D"/>
                </a:solidFill>
              </a:defRPr>
            </a:pPr>
            <a:r>
              <a:t>Unsplash is currently the most extensive free stock pictures library on the market. </a:t>
            </a:r>
          </a:p>
          <a:p>
            <a:pPr algn="l">
              <a:spcBef>
                <a:spcPts val="3000"/>
              </a:spcBef>
              <a:defRPr>
                <a:solidFill>
                  <a:srgbClr val="B2A79D"/>
                </a:solidFill>
              </a:defRPr>
            </a:pPr>
            <a:r>
              <a:t>You don’t need to add credits to the pictures you use, but it’s better if you do, so the creator is acknowledged</a:t>
            </a:r>
          </a:p>
        </p:txBody>
      </p:sp>
      <p:sp>
        <p:nvSpPr>
          <p:cNvPr id="298" name="Free stock pictures"/>
          <p:cNvSpPr txBox="1"/>
          <p:nvPr/>
        </p:nvSpPr>
        <p:spPr>
          <a:xfrm>
            <a:off x="854358" y="2191003"/>
            <a:ext cx="5939590" cy="1603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2438338">
              <a:defRPr sz="5200" b="1">
                <a:solidFill>
                  <a:srgbClr val="B2A79D"/>
                </a:solidFill>
                <a:latin typeface="Arial"/>
                <a:ea typeface="Arial"/>
                <a:cs typeface="Arial"/>
                <a:sym typeface="Arial"/>
              </a:defRPr>
            </a:pPr>
            <a:r>
              <a:rPr>
                <a:solidFill>
                  <a:srgbClr val="ED7069"/>
                </a:solidFill>
              </a:rPr>
              <a:t>Free</a:t>
            </a:r>
            <a:r>
              <a:t> stock pictures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00" name="Screenshot 2021-01-14 at 10.34.28.png" descr="Screenshot 2021-01-14 at 10.34.28.png">
            <a:hlinkClick r:id="rId2"/>
          </p:cNvPr>
          <p:cNvPicPr>
            <a:picLocks noChangeAspect="1"/>
          </p:cNvPicPr>
          <p:nvPr/>
        </p:nvPicPr>
        <p:blipFill>
          <a:blip r:embed="rId3"/>
          <a:srcRect l="640" t="822" r="640"/>
          <a:stretch>
            <a:fillRect/>
          </a:stretch>
        </p:blipFill>
        <p:spPr>
          <a:xfrm>
            <a:off x="8417234" y="742342"/>
            <a:ext cx="15069733" cy="11638232"/>
          </a:xfrm>
          <a:prstGeom prst="rect">
            <a:avLst/>
          </a:prstGeom>
          <a:ln w="12700">
            <a:miter lim="400000"/>
          </a:ln>
          <a:effectLst>
            <a:outerShdw blurRad="177800" dist="114673" dir="2700000" rotWithShape="0">
              <a:srgbClr val="5E5E5E">
                <a:alpha val="7354"/>
              </a:srgbClr>
            </a:outerShdw>
          </a:effectLst>
        </p:spPr>
      </p:pic>
      <p:sp>
        <p:nvSpPr>
          <p:cNvPr id="301" name="Text"/>
          <p:cNvSpPr txBox="1"/>
          <p:nvPr/>
        </p:nvSpPr>
        <p:spPr>
          <a:xfrm>
            <a:off x="3865147" y="2545772"/>
            <a:ext cx="198984" cy="447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8">
              <a:defRPr sz="2400" b="1">
                <a:solidFill>
                  <a:srgbClr val="5E5E5E"/>
                </a:solidFill>
                <a:latin typeface="Arial"/>
                <a:ea typeface="Arial"/>
                <a:cs typeface="Arial"/>
                <a:sym typeface="Arial"/>
              </a:defRPr>
            </a:lvl1pPr>
          </a:lstStyle>
          <a:p>
            <a:r>
              <a:t> </a:t>
            </a:r>
          </a:p>
        </p:txBody>
      </p:sp>
      <p:sp>
        <p:nvSpPr>
          <p:cNvPr id="302" name="Real-time feedback using AI voices"/>
          <p:cNvSpPr txBox="1"/>
          <p:nvPr/>
        </p:nvSpPr>
        <p:spPr>
          <a:xfrm>
            <a:off x="854358" y="2191003"/>
            <a:ext cx="6419544" cy="1603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2438338">
              <a:defRPr sz="5200" b="1">
                <a:solidFill>
                  <a:srgbClr val="B2A79D"/>
                </a:solidFill>
                <a:latin typeface="Arial"/>
                <a:ea typeface="Arial"/>
                <a:cs typeface="Arial"/>
                <a:sym typeface="Arial"/>
              </a:defRPr>
            </a:pPr>
            <a:r>
              <a:t>Real-time feedback using </a:t>
            </a:r>
            <a:r>
              <a:rPr>
                <a:solidFill>
                  <a:srgbClr val="ED7069"/>
                </a:solidFill>
                <a:hlinkClick r:id="rId2"/>
              </a:rPr>
              <a:t>AI voices</a:t>
            </a:r>
          </a:p>
        </p:txBody>
      </p:sp>
      <p:pic>
        <p:nvPicPr>
          <p:cNvPr id="303" name="Image" descr="Image"/>
          <p:cNvPicPr>
            <a:picLocks noChangeAspect="1"/>
          </p:cNvPicPr>
          <p:nvPr/>
        </p:nvPicPr>
        <p:blipFill>
          <a:blip r:embed="rId4"/>
          <a:srcRect t="33084" b="35722"/>
          <a:stretch>
            <a:fillRect/>
          </a:stretch>
        </p:blipFill>
        <p:spPr>
          <a:xfrm>
            <a:off x="17523618" y="12051660"/>
            <a:ext cx="6860341" cy="1426607"/>
          </a:xfrm>
          <a:prstGeom prst="rect">
            <a:avLst/>
          </a:prstGeom>
          <a:ln w="12700">
            <a:miter lim="400000"/>
          </a:ln>
        </p:spPr>
      </p:pic>
      <p:sp>
        <p:nvSpPr>
          <p:cNvPr id="304" name="Testing your story is always helping you make it better.…"/>
          <p:cNvSpPr txBox="1"/>
          <p:nvPr/>
        </p:nvSpPr>
        <p:spPr>
          <a:xfrm>
            <a:off x="854358" y="4461109"/>
            <a:ext cx="5458337" cy="555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spcBef>
                <a:spcPts val="3000"/>
              </a:spcBef>
              <a:defRPr>
                <a:solidFill>
                  <a:srgbClr val="B2A79D"/>
                </a:solidFill>
              </a:defRPr>
            </a:pPr>
            <a:r>
              <a:t>Testing your story is always helping you make it better. </a:t>
            </a:r>
          </a:p>
          <a:p>
            <a:pPr algn="l">
              <a:spcBef>
                <a:spcPts val="3000"/>
              </a:spcBef>
              <a:defRPr>
                <a:solidFill>
                  <a:srgbClr val="B2A79D"/>
                </a:solidFill>
              </a:defRPr>
            </a:pPr>
            <a:r>
              <a:t>First because you will realise that some things you know yourself, might not translate well to other people who are less knowledgeable, </a:t>
            </a:r>
          </a:p>
          <a:p>
            <a:pPr algn="l">
              <a:spcBef>
                <a:spcPts val="3000"/>
              </a:spcBef>
              <a:defRPr>
                <a:solidFill>
                  <a:srgbClr val="B2A79D"/>
                </a:solidFill>
              </a:defRPr>
            </a:pPr>
            <a:r>
              <a:t>and secondly because you can re-write fast, and test fast to improve your story.</a:t>
            </a:r>
          </a:p>
        </p:txBody>
      </p:sp>
      <p:sp>
        <p:nvSpPr>
          <p:cNvPr id="305" name="https://cloud.google.com/text-to-speech"/>
          <p:cNvSpPr txBox="1"/>
          <p:nvPr/>
        </p:nvSpPr>
        <p:spPr>
          <a:xfrm>
            <a:off x="923133" y="742342"/>
            <a:ext cx="4847872" cy="1030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lstStyle>
          <a:p>
            <a:r>
              <a:t>https://cloud.google.com/text-to-speech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7069"/>
        </a:solidFill>
        <a:effectLst/>
      </p:bgPr>
    </p:bg>
    <p:spTree>
      <p:nvGrpSpPr>
        <p:cNvPr id="1" name=""/>
        <p:cNvGrpSpPr/>
        <p:nvPr/>
      </p:nvGrpSpPr>
      <p:grpSpPr>
        <a:xfrm>
          <a:off x="0" y="0"/>
          <a:ext cx="0" cy="0"/>
          <a:chOff x="0" y="0"/>
          <a:chExt cx="0" cy="0"/>
        </a:xfrm>
      </p:grpSpPr>
      <p:sp>
        <p:nvSpPr>
          <p:cNvPr id="132" name="YOUR PRESENTATION"/>
          <p:cNvSpPr txBox="1"/>
          <p:nvPr/>
        </p:nvSpPr>
        <p:spPr>
          <a:xfrm>
            <a:off x="2244951" y="5607315"/>
            <a:ext cx="7451599"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6000">
                <a:solidFill>
                  <a:srgbClr val="F8F8F8"/>
                </a:solidFill>
                <a:latin typeface="Product Sans"/>
                <a:ea typeface="Product Sans"/>
                <a:cs typeface="Product Sans"/>
                <a:sym typeface="Product Sans"/>
              </a:defRPr>
            </a:lvl1pPr>
          </a:lstStyle>
          <a:p>
            <a:r>
              <a:t>YOUR PRESENTATION</a:t>
            </a:r>
          </a:p>
        </p:txBody>
      </p:sp>
      <p:sp>
        <p:nvSpPr>
          <p:cNvPr id="133" name="The next slides show an example and propose you to write your own sentence"/>
          <p:cNvSpPr txBox="1"/>
          <p:nvPr/>
        </p:nvSpPr>
        <p:spPr>
          <a:xfrm>
            <a:off x="2244951" y="6790340"/>
            <a:ext cx="17130777"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4000">
                <a:solidFill>
                  <a:srgbClr val="F8F8F8"/>
                </a:solidFill>
                <a:latin typeface="Product Sans"/>
                <a:ea typeface="Product Sans"/>
                <a:cs typeface="Product Sans"/>
                <a:sym typeface="Product Sans"/>
              </a:defRPr>
            </a:lvl1pPr>
          </a:lstStyle>
          <a:p>
            <a:r>
              <a:t>The next slides show an example and propose you to write your own sentence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35" name="1. The problem"/>
          <p:cNvSpPr txBox="1">
            <a:spLocks noGrp="1"/>
          </p:cNvSpPr>
          <p:nvPr>
            <p:ph type="ctrTitle"/>
          </p:nvPr>
        </p:nvSpPr>
        <p:spPr>
          <a:xfrm>
            <a:off x="808460" y="474133"/>
            <a:ext cx="4420426" cy="1112579"/>
          </a:xfrm>
          <a:prstGeom prst="rect">
            <a:avLst/>
          </a:prstGeom>
        </p:spPr>
        <p:txBody>
          <a:bodyPr anchor="t">
            <a:noAutofit/>
          </a:bodyPr>
          <a:lstStyle>
            <a:lvl1pPr algn="l">
              <a:defRPr sz="6000">
                <a:solidFill>
                  <a:srgbClr val="FF978D"/>
                </a:solidFill>
              </a:defRPr>
            </a:lvl1pPr>
          </a:lstStyle>
          <a:p>
            <a:r>
              <a:t>1. context</a:t>
            </a:r>
          </a:p>
        </p:txBody>
      </p:sp>
      <p:sp>
        <p:nvSpPr>
          <p:cNvPr id="136" name="Write in two sentences maximum where the action takes place, and in which sector we are active…"/>
          <p:cNvSpPr txBox="1"/>
          <p:nvPr/>
        </p:nvSpPr>
        <p:spPr>
          <a:xfrm>
            <a:off x="808460" y="1586711"/>
            <a:ext cx="7428271" cy="1819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in two sentences maximum where the action takes place, and in which sector we are active</a:t>
            </a:r>
          </a:p>
          <a:p>
            <a:pPr algn="l">
              <a:spcBef>
                <a:spcPts val="1600"/>
              </a:spcBef>
              <a:defRPr sz="2500">
                <a:solidFill>
                  <a:srgbClr val="54585E"/>
                </a:solidFill>
                <a:latin typeface="+mj-lt"/>
                <a:ea typeface="+mj-ea"/>
                <a:cs typeface="+mj-cs"/>
                <a:sym typeface="Helvetica Neue"/>
              </a:defRPr>
            </a:pPr>
            <a:r>
              <a:t>Try to fit at least 2 of these 4 parameters</a:t>
            </a:r>
            <a:br/>
            <a:r>
              <a:rPr>
                <a:solidFill>
                  <a:srgbClr val="B2A79D"/>
                </a:solidFill>
              </a:rPr>
              <a:t>[a date] [a location] [a number] [a topic]</a:t>
            </a:r>
          </a:p>
        </p:txBody>
      </p:sp>
      <p:sp>
        <p:nvSpPr>
          <p:cNvPr id="137" name="1. The problem"/>
          <p:cNvSpPr txBox="1"/>
          <p:nvPr/>
        </p:nvSpPr>
        <p:spPr>
          <a:xfrm>
            <a:off x="10856032" y="5069860"/>
            <a:ext cx="12365138" cy="3576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In [this country], there is this problem [topic],and more than [xxx people] are affected</a:t>
            </a:r>
          </a:p>
        </p:txBody>
      </p:sp>
      <p:sp>
        <p:nvSpPr>
          <p:cNvPr id="138" name="In certain regions of Nigeria, having a daughter is still regarded as a burden for the family"/>
          <p:cNvSpPr/>
          <p:nvPr/>
        </p:nvSpPr>
        <p:spPr>
          <a:xfrm>
            <a:off x="808460" y="4337723"/>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In certain regions of Nigeria, having a daughter is still regarded as a burden for the family</a:t>
            </a:r>
          </a:p>
        </p:txBody>
      </p:sp>
      <p:sp>
        <p:nvSpPr>
          <p:cNvPr id="139" name="Manufacturers in Europe need to constantly innovate, and adopt new materials to make their products more sustainable and comply with the legislation"/>
          <p:cNvSpPr/>
          <p:nvPr/>
        </p:nvSpPr>
        <p:spPr>
          <a:xfrm>
            <a:off x="808460" y="832343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Manufacturers in Europe need to constantly innovate, and adopt new materials to make their products more sustainable and comply with the legislation</a:t>
            </a:r>
          </a:p>
        </p:txBody>
      </p:sp>
      <p:sp>
        <p:nvSpPr>
          <p:cNvPr id="140" name="There are 1.2 billion office workers in the world, and most of them struggle to share knowledge with their colleagues and boss"/>
          <p:cNvSpPr/>
          <p:nvPr/>
        </p:nvSpPr>
        <p:spPr>
          <a:xfrm>
            <a:off x="808460" y="630476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There are 1.2 billion office workers in the world, and most of them struggle to share knowledge with their colleagues and boss</a:t>
            </a:r>
          </a:p>
        </p:txBody>
      </p:sp>
      <p:sp>
        <p:nvSpPr>
          <p:cNvPr id="141" name="Drug Trafficking is on the rise in Europe, and represents a market of over 30 billion euros yearly."/>
          <p:cNvSpPr/>
          <p:nvPr/>
        </p:nvSpPr>
        <p:spPr>
          <a:xfrm>
            <a:off x="808460" y="10342107"/>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Drug Trafficking is on the rise in Europe, and represents a market of over 30 billion euros yearly.</a:t>
            </a:r>
          </a:p>
        </p:txBody>
      </p:sp>
      <p:sp>
        <p:nvSpPr>
          <p:cNvPr id="142" name="1. The problem"/>
          <p:cNvSpPr txBox="1"/>
          <p:nvPr/>
        </p:nvSpPr>
        <p:spPr>
          <a:xfrm>
            <a:off x="10856032" y="8416828"/>
            <a:ext cx="12365138" cy="3576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For the last [xxx years], citizens living in this [region] have been struggling with [topic]</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44"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2. real problem</a:t>
            </a:r>
          </a:p>
        </p:txBody>
      </p:sp>
      <p:sp>
        <p:nvSpPr>
          <p:cNvPr id="145" name="Write in two sentences maximum the problem that the people/organisation you help have…"/>
          <p:cNvSpPr txBox="1"/>
          <p:nvPr/>
        </p:nvSpPr>
        <p:spPr>
          <a:xfrm>
            <a:off x="808460" y="1586711"/>
            <a:ext cx="7800209" cy="1819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in two sentences maximum the problem that the people/organisation you help have</a:t>
            </a:r>
          </a:p>
          <a:p>
            <a:pPr algn="l">
              <a:spcBef>
                <a:spcPts val="1600"/>
              </a:spcBef>
              <a:defRPr sz="2500">
                <a:solidFill>
                  <a:srgbClr val="54585E"/>
                </a:solidFill>
                <a:latin typeface="+mj-lt"/>
                <a:ea typeface="+mj-ea"/>
                <a:cs typeface="+mj-cs"/>
                <a:sym typeface="Helvetica Neue"/>
              </a:defRPr>
            </a:pPr>
            <a:r>
              <a:t>Try to focus on one type of people/organisation</a:t>
            </a:r>
            <a:br/>
            <a:r>
              <a:rPr>
                <a:solidFill>
                  <a:srgbClr val="B2A79D"/>
                </a:solidFill>
              </a:rPr>
              <a:t>[managers] [local authorities] [teachers] [developers]</a:t>
            </a:r>
          </a:p>
        </p:txBody>
      </p:sp>
      <p:sp>
        <p:nvSpPr>
          <p:cNvPr id="146" name="For local authorities who want to help their community change, it is hard to go against hundreds of years of cultural norms"/>
          <p:cNvSpPr/>
          <p:nvPr/>
        </p:nvSpPr>
        <p:spPr>
          <a:xfrm>
            <a:off x="808460" y="4337723"/>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For local authorities who want to help their community change, it is hard to go against hundreds of years of cultural norms</a:t>
            </a:r>
          </a:p>
        </p:txBody>
      </p:sp>
      <p:sp>
        <p:nvSpPr>
          <p:cNvPr id="147" name="But for professionals with deadlines, it is hard to patiently take the time to explain every details to their colleagues and boss"/>
          <p:cNvSpPr/>
          <p:nvPr/>
        </p:nvSpPr>
        <p:spPr>
          <a:xfrm>
            <a:off x="808460" y="832343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But for professionals with deadlines, it is hard to patiently take the time to explain every details to their colleagues and boss</a:t>
            </a:r>
          </a:p>
        </p:txBody>
      </p:sp>
      <p:sp>
        <p:nvSpPr>
          <p:cNvPr id="148" name="But for manufacturers, changing materials means rigorous testing, and it is hard to access the machines and skills to make this happen without stopping production"/>
          <p:cNvSpPr/>
          <p:nvPr/>
        </p:nvSpPr>
        <p:spPr>
          <a:xfrm>
            <a:off x="808460" y="630476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But for manufacturers, changing materials means rigorous testing, and it is hard to access the machines and skills to make this happen without stopping production</a:t>
            </a:r>
          </a:p>
        </p:txBody>
      </p:sp>
      <p:sp>
        <p:nvSpPr>
          <p:cNvPr id="149" name="But for judicial authorities, it can be difficult to fight organised crime that moves across borders constantly"/>
          <p:cNvSpPr/>
          <p:nvPr/>
        </p:nvSpPr>
        <p:spPr>
          <a:xfrm>
            <a:off x="808460" y="10342107"/>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But for judicial authorities, it can be difficult to fight organised crime that moves across borders constantly</a:t>
            </a:r>
          </a:p>
        </p:txBody>
      </p:sp>
      <p:sp>
        <p:nvSpPr>
          <p:cNvPr id="150" name="But for […] it is often problematic to fight against [this]"/>
          <p:cNvSpPr txBox="1"/>
          <p:nvPr/>
        </p:nvSpPr>
        <p:spPr>
          <a:xfrm>
            <a:off x="10978303" y="7659858"/>
            <a:ext cx="11554792" cy="1607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lvl="1" algn="l">
              <a:spcBef>
                <a:spcPts val="3000"/>
              </a:spcBef>
              <a:defRPr sz="5000">
                <a:solidFill>
                  <a:srgbClr val="B2A79D"/>
                </a:solidFill>
                <a:latin typeface="+mj-lt"/>
                <a:ea typeface="+mj-ea"/>
                <a:cs typeface="+mj-cs"/>
                <a:sym typeface="Helvetica Neue"/>
              </a:defRPr>
            </a:pPr>
            <a:r>
              <a:t>But for […] it is often problematic to fight against [this]</a:t>
            </a:r>
          </a:p>
        </p:txBody>
      </p:sp>
      <p:sp>
        <p:nvSpPr>
          <p:cNvPr id="151" name="For [this people] it can be hard to [do this]"/>
          <p:cNvSpPr txBox="1"/>
          <p:nvPr/>
        </p:nvSpPr>
        <p:spPr>
          <a:xfrm>
            <a:off x="10978303" y="4845724"/>
            <a:ext cx="9787865" cy="1607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algn="l">
              <a:spcBef>
                <a:spcPts val="3000"/>
              </a:spcBef>
              <a:defRPr sz="5000">
                <a:solidFill>
                  <a:srgbClr val="B2A79D"/>
                </a:solidFill>
                <a:latin typeface="+mj-lt"/>
                <a:ea typeface="+mj-ea"/>
                <a:cs typeface="+mj-cs"/>
                <a:sym typeface="Helvetica Neue"/>
              </a:defRPr>
            </a:pPr>
            <a:r>
              <a:t>For [this people] it can be hard to [do this]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53"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3. expectations</a:t>
            </a:r>
          </a:p>
        </p:txBody>
      </p:sp>
      <p:sp>
        <p:nvSpPr>
          <p:cNvPr id="154" name="Write one sentence, ideally formulated as a question, to announce what you can do for these people…"/>
          <p:cNvSpPr txBox="1"/>
          <p:nvPr/>
        </p:nvSpPr>
        <p:spPr>
          <a:xfrm>
            <a:off x="808460" y="1586711"/>
            <a:ext cx="7800209" cy="1819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one sentence, ideally formulated as a question, to announce what you can do for these people</a:t>
            </a:r>
          </a:p>
          <a:p>
            <a:pPr algn="l">
              <a:spcBef>
                <a:spcPts val="1600"/>
              </a:spcBef>
              <a:defRPr sz="2500">
                <a:solidFill>
                  <a:srgbClr val="54585E"/>
                </a:solidFill>
                <a:latin typeface="+mj-lt"/>
                <a:ea typeface="+mj-ea"/>
                <a:cs typeface="+mj-cs"/>
                <a:sym typeface="Helvetica Neue"/>
              </a:defRPr>
            </a:pPr>
            <a:r>
              <a:t>A question often triggers even more attention</a:t>
            </a:r>
            <a:br/>
            <a:r>
              <a:rPr>
                <a:solidFill>
                  <a:srgbClr val="B2A79D"/>
                </a:solidFill>
              </a:rPr>
              <a:t>[what if we could?] [could we..?] </a:t>
            </a:r>
          </a:p>
        </p:txBody>
      </p:sp>
      <p:sp>
        <p:nvSpPr>
          <p:cNvPr id="155" name="Could training local authorities to have conversations with community leaders, help them start this cultural change?"/>
          <p:cNvSpPr/>
          <p:nvPr/>
        </p:nvSpPr>
        <p:spPr>
          <a:xfrm>
            <a:off x="808460" y="4337723"/>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Could training local authorities to have conversations with community leaders, help them start this cultural change?</a:t>
            </a:r>
          </a:p>
        </p:txBody>
      </p:sp>
      <p:sp>
        <p:nvSpPr>
          <p:cNvPr id="156" name="Could we help professionals use templates to share technical information with non-specialists?"/>
          <p:cNvSpPr/>
          <p:nvPr/>
        </p:nvSpPr>
        <p:spPr>
          <a:xfrm>
            <a:off x="808460" y="832343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Could we help professionals use templates to share technical information with non-specialists?</a:t>
            </a:r>
          </a:p>
        </p:txBody>
      </p:sp>
      <p:sp>
        <p:nvSpPr>
          <p:cNvPr id="157" name="Would getting access to top-tier university equipment and experienced scientists cut down on the costs to test new materials in a manufacturing process?"/>
          <p:cNvSpPr/>
          <p:nvPr/>
        </p:nvSpPr>
        <p:spPr>
          <a:xfrm>
            <a:off x="808460" y="630476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Would getting access to top-tier university equipment and experienced scientists cut down on the costs to test new materials in a manufacturing process?</a:t>
            </a:r>
          </a:p>
        </p:txBody>
      </p:sp>
      <p:sp>
        <p:nvSpPr>
          <p:cNvPr id="158" name="So what would happen if law enforcement could ask each other information to plan their next operation across borders?"/>
          <p:cNvSpPr/>
          <p:nvPr/>
        </p:nvSpPr>
        <p:spPr>
          <a:xfrm>
            <a:off x="808460" y="10342107"/>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So what would happen if law enforcement could ask each other information to plan their next operation across borders? </a:t>
            </a:r>
          </a:p>
        </p:txBody>
      </p:sp>
      <p:sp>
        <p:nvSpPr>
          <p:cNvPr id="159" name="1. The problem"/>
          <p:cNvSpPr txBox="1"/>
          <p:nvPr/>
        </p:nvSpPr>
        <p:spPr>
          <a:xfrm>
            <a:off x="10283812" y="5084708"/>
            <a:ext cx="12365138" cy="5142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Could we help [these people] do ?  </a:t>
            </a:r>
          </a:p>
          <a:p>
            <a:pPr lvl="1" algn="l">
              <a:spcBef>
                <a:spcPts val="3000"/>
              </a:spcBef>
              <a:defRPr sz="5000">
                <a:solidFill>
                  <a:srgbClr val="B2A79D"/>
                </a:solidFill>
                <a:latin typeface="+mj-lt"/>
                <a:ea typeface="+mj-ea"/>
                <a:cs typeface="+mj-cs"/>
                <a:sym typeface="Helvetica Neue"/>
              </a:defRPr>
            </a:pPr>
            <a:r>
              <a:t>What would happen if we could…?</a:t>
            </a:r>
          </a:p>
          <a:p>
            <a:pPr lvl="1" algn="l">
              <a:spcBef>
                <a:spcPts val="3000"/>
              </a:spcBef>
              <a:defRPr sz="5000">
                <a:solidFill>
                  <a:srgbClr val="B2A79D"/>
                </a:solidFill>
                <a:latin typeface="+mj-lt"/>
                <a:ea typeface="+mj-ea"/>
                <a:cs typeface="+mj-cs"/>
                <a:sym typeface="Helvetica Neue"/>
              </a:defRPr>
            </a:pPr>
            <a:r>
              <a:t>Was there a way we could …?</a:t>
            </a:r>
          </a:p>
          <a:p>
            <a:pPr lvl="1" algn="l">
              <a:spcBef>
                <a:spcPts val="3000"/>
              </a:spcBef>
              <a:defRPr sz="5000">
                <a:solidFill>
                  <a:srgbClr val="B2A79D"/>
                </a:solidFill>
                <a:latin typeface="+mj-lt"/>
                <a:ea typeface="+mj-ea"/>
                <a:cs typeface="+mj-cs"/>
                <a:sym typeface="Helvetica Neue"/>
              </a:defRPr>
            </a:pPr>
            <a:r>
              <a:t>Would [doing this] change the way…</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61"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4. solution</a:t>
            </a:r>
          </a:p>
        </p:txBody>
      </p:sp>
      <p:sp>
        <p:nvSpPr>
          <p:cNvPr id="162" name="Write one sentence, to announce the “big solution” as a category that everyone can understands.…"/>
          <p:cNvSpPr txBox="1"/>
          <p:nvPr/>
        </p:nvSpPr>
        <p:spPr>
          <a:xfrm>
            <a:off x="808460" y="1586711"/>
            <a:ext cx="7800209" cy="1997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one sentence, to announce the “big solution” as a category that everyone can understands. </a:t>
            </a:r>
          </a:p>
          <a:p>
            <a:pPr algn="l">
              <a:defRPr sz="2500">
                <a:solidFill>
                  <a:srgbClr val="A4A7A7"/>
                </a:solidFill>
                <a:latin typeface="+mj-lt"/>
                <a:ea typeface="+mj-ea"/>
                <a:cs typeface="+mj-cs"/>
                <a:sym typeface="Helvetica Neue"/>
              </a:defRPr>
            </a:pPr>
            <a:endParaRPr/>
          </a:p>
          <a:p>
            <a:pPr algn="l">
              <a:defRPr sz="2500">
                <a:solidFill>
                  <a:srgbClr val="2C3542"/>
                </a:solidFill>
                <a:latin typeface="+mj-lt"/>
                <a:ea typeface="+mj-ea"/>
                <a:cs typeface="+mj-cs"/>
                <a:sym typeface="Helvetica Neue"/>
              </a:defRPr>
            </a:pPr>
            <a:r>
              <a:t>Don’t dig into the details yet, explain the type of solution you put in place instead</a:t>
            </a:r>
          </a:p>
        </p:txBody>
      </p:sp>
      <p:sp>
        <p:nvSpPr>
          <p:cNvPr id="163" name="We launched a workshop with role-playing debates to simulate real conversations and train civil servants"/>
          <p:cNvSpPr/>
          <p:nvPr/>
        </p:nvSpPr>
        <p:spPr>
          <a:xfrm>
            <a:off x="808460" y="4337723"/>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launched a workshop with role-playing debates to simulate real conversations and train civil servants</a:t>
            </a:r>
          </a:p>
        </p:txBody>
      </p:sp>
      <p:sp>
        <p:nvSpPr>
          <p:cNvPr id="164" name="Introducing: Lyria - an AI powered website that interpret complex information and turn it into a powerpoint presentation easy to understand"/>
          <p:cNvSpPr/>
          <p:nvPr/>
        </p:nvSpPr>
        <p:spPr>
          <a:xfrm>
            <a:off x="808460" y="832343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Introducing: Lyria - an AI powered website that interpret complex information and turn it into a powerpoint presentation easy to understand</a:t>
            </a:r>
          </a:p>
        </p:txBody>
      </p:sp>
      <p:sp>
        <p:nvSpPr>
          <p:cNvPr id="165" name="We created a service to provide access to university laboratories, to companies who needed rapid testing"/>
          <p:cNvSpPr/>
          <p:nvPr/>
        </p:nvSpPr>
        <p:spPr>
          <a:xfrm>
            <a:off x="808460" y="630476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created a service to provide access to university laboratories, to companies who needed rapid testing</a:t>
            </a:r>
          </a:p>
        </p:txBody>
      </p:sp>
      <p:sp>
        <p:nvSpPr>
          <p:cNvPr id="166" name="We built a secured platform for police officers and judges to rapidly exchange information by text, video calls and wiki articles"/>
          <p:cNvSpPr/>
          <p:nvPr/>
        </p:nvSpPr>
        <p:spPr>
          <a:xfrm>
            <a:off x="808460" y="10342107"/>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built a secured platform for police officers and judges to rapidly exchange information by text, video calls and wiki articles</a:t>
            </a:r>
          </a:p>
        </p:txBody>
      </p:sp>
      <p:sp>
        <p:nvSpPr>
          <p:cNvPr id="167" name="1. The problem"/>
          <p:cNvSpPr txBox="1"/>
          <p:nvPr/>
        </p:nvSpPr>
        <p:spPr>
          <a:xfrm>
            <a:off x="10266879" y="4337723"/>
            <a:ext cx="12365138" cy="7971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We launched a …</a:t>
            </a:r>
          </a:p>
          <a:p>
            <a:pPr lvl="1" algn="l">
              <a:spcBef>
                <a:spcPts val="3000"/>
              </a:spcBef>
              <a:defRPr sz="5000">
                <a:solidFill>
                  <a:srgbClr val="B2A79D"/>
                </a:solidFill>
                <a:latin typeface="+mj-lt"/>
                <a:ea typeface="+mj-ea"/>
                <a:cs typeface="+mj-cs"/>
                <a:sym typeface="Helvetica Neue"/>
              </a:defRPr>
            </a:pPr>
            <a:r>
              <a:t>We created a …  </a:t>
            </a:r>
          </a:p>
          <a:p>
            <a:pPr lvl="1" algn="l">
              <a:spcBef>
                <a:spcPts val="3000"/>
              </a:spcBef>
              <a:defRPr sz="5000">
                <a:solidFill>
                  <a:srgbClr val="B2A79D"/>
                </a:solidFill>
                <a:latin typeface="+mj-lt"/>
                <a:ea typeface="+mj-ea"/>
                <a:cs typeface="+mj-cs"/>
                <a:sym typeface="Helvetica Neue"/>
              </a:defRPr>
            </a:pPr>
            <a:r>
              <a:t>We built a …</a:t>
            </a:r>
          </a:p>
          <a:p>
            <a:pPr lvl="1" algn="l">
              <a:spcBef>
                <a:spcPts val="3000"/>
              </a:spcBef>
              <a:defRPr sz="3500">
                <a:solidFill>
                  <a:srgbClr val="B2A79D"/>
                </a:solidFill>
                <a:latin typeface="+mj-lt"/>
                <a:ea typeface="+mj-ea"/>
                <a:cs typeface="+mj-cs"/>
                <a:sym typeface="Helvetica Neue"/>
              </a:defRPr>
            </a:pPr>
            <a:r>
              <a:t>a series of workshops / a training course / an online training / a consultancy support / a prototype / a research project / a pilot project / a report / a series of events / a marketing campaign / an awareness campaign / a lobbying campaign / an investment strategy / a new process / a new material / a new standard / an infrastructure / a web app / a mobile app / a digital platform</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69"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5. how it works (1/3)</a:t>
            </a:r>
          </a:p>
        </p:txBody>
      </p:sp>
      <p:sp>
        <p:nvSpPr>
          <p:cNvPr id="170" name="Write one paragraph max. to detail how the solution works. You have 3 slides of “How it works” - This is the first one.…"/>
          <p:cNvSpPr txBox="1"/>
          <p:nvPr/>
        </p:nvSpPr>
        <p:spPr>
          <a:xfrm>
            <a:off x="808460" y="1586711"/>
            <a:ext cx="8849547" cy="2378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one paragraph max. to detail how the solution works. You have 3 slides of “How it works” - This is the first one. </a:t>
            </a:r>
          </a:p>
          <a:p>
            <a:pPr algn="l">
              <a:defRPr sz="2500">
                <a:solidFill>
                  <a:srgbClr val="A4A7A7"/>
                </a:solidFill>
                <a:latin typeface="+mj-lt"/>
                <a:ea typeface="+mj-ea"/>
                <a:cs typeface="+mj-cs"/>
                <a:sym typeface="Helvetica Neue"/>
              </a:defRPr>
            </a:pPr>
            <a:endParaRPr/>
          </a:p>
          <a:p>
            <a:pPr algn="l">
              <a:defRPr sz="2500">
                <a:solidFill>
                  <a:srgbClr val="2C3542"/>
                </a:solidFill>
                <a:latin typeface="+mj-lt"/>
                <a:ea typeface="+mj-ea"/>
                <a:cs typeface="+mj-cs"/>
                <a:sym typeface="Helvetica Neue"/>
              </a:defRPr>
            </a:pPr>
            <a:r>
              <a:t>Note that this slide has 2 parts - one that starts with BECAUSE. That’s because we also need an explanation to understand WHY you did something.</a:t>
            </a:r>
          </a:p>
        </p:txBody>
      </p:sp>
      <p:sp>
        <p:nvSpPr>
          <p:cNvPr id="171" name="We started by selecting 100 civil servants who had ties with the community, like cousins, aunts and uncles, because we wanted them to understand what problems were existing, almost at a personal level"/>
          <p:cNvSpPr/>
          <p:nvPr/>
        </p:nvSpPr>
        <p:spPr>
          <a:xfrm>
            <a:off x="808460" y="4337723"/>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started by selecting 100 civil servants who had ties with the community, like cousins, aunts and uncles, </a:t>
            </a:r>
            <a:r>
              <a:rPr b="1"/>
              <a:t>because</a:t>
            </a:r>
            <a:r>
              <a:t> we wanted them to understand what problems were existing, almost at a personal level</a:t>
            </a:r>
          </a:p>
        </p:txBody>
      </p:sp>
      <p:sp>
        <p:nvSpPr>
          <p:cNvPr id="172" name="We first gathered over 1000 project case studies and fed them to the AI, so as to train it to recognise the patterns behind the most convincing technical stories"/>
          <p:cNvSpPr/>
          <p:nvPr/>
        </p:nvSpPr>
        <p:spPr>
          <a:xfrm>
            <a:off x="808460" y="8866736"/>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first gathered over 1000 project case studies and fed them to the AI, so as to train it to recognise the patterns behind the most convincing technical stories</a:t>
            </a:r>
          </a:p>
        </p:txBody>
      </p:sp>
      <p:sp>
        <p:nvSpPr>
          <p:cNvPr id="173" name="We started by creating a pedagogic website describing the 10 types of machines the most important to realise testing, because we needed our customers to be able to think with us about the opportunities offered by material science testing"/>
          <p:cNvSpPr/>
          <p:nvPr/>
        </p:nvSpPr>
        <p:spPr>
          <a:xfrm>
            <a:off x="808460" y="6304768"/>
            <a:ext cx="7620001" cy="224129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started by creating a pedagogic website describing the 10 types of machines the most important to realise testing, because we needed our customers to be able to think with us about the opportunities offered by material science testing</a:t>
            </a:r>
          </a:p>
        </p:txBody>
      </p:sp>
      <p:sp>
        <p:nvSpPr>
          <p:cNvPr id="174" name="By first conducting over 500 interviews with police officers and judges, we mapped their main communication and information needs, and thanks to that map we could start designing a solution they would use"/>
          <p:cNvSpPr/>
          <p:nvPr/>
        </p:nvSpPr>
        <p:spPr>
          <a:xfrm>
            <a:off x="808460" y="10885405"/>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By first conducting over 500 interviews with police officers and judges, we mapped their main communication and information needs, and thanks to that map we could start designing a solution they would use</a:t>
            </a:r>
          </a:p>
        </p:txBody>
      </p:sp>
      <p:sp>
        <p:nvSpPr>
          <p:cNvPr id="175" name="1. The problem"/>
          <p:cNvSpPr txBox="1"/>
          <p:nvPr/>
        </p:nvSpPr>
        <p:spPr>
          <a:xfrm>
            <a:off x="10266879" y="4337723"/>
            <a:ext cx="12365138" cy="7971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We started by [doing this…]</a:t>
            </a:r>
          </a:p>
          <a:p>
            <a:pPr lvl="1" algn="l">
              <a:spcBef>
                <a:spcPts val="3000"/>
              </a:spcBef>
              <a:defRPr sz="5000">
                <a:solidFill>
                  <a:srgbClr val="B2A79D"/>
                </a:solidFill>
                <a:latin typeface="+mj-lt"/>
                <a:ea typeface="+mj-ea"/>
                <a:cs typeface="+mj-cs"/>
                <a:sym typeface="Helvetica Neue"/>
              </a:defRPr>
            </a:pPr>
            <a:r>
              <a:t>Because [we needed to…] </a:t>
            </a:r>
          </a:p>
          <a:p>
            <a:pPr lvl="1" algn="l">
              <a:spcBef>
                <a:spcPts val="3000"/>
              </a:spcBef>
              <a:defRPr>
                <a:solidFill>
                  <a:srgbClr val="B2A79D"/>
                </a:solidFill>
                <a:latin typeface="+mj-lt"/>
                <a:ea typeface="+mj-ea"/>
                <a:cs typeface="+mj-cs"/>
                <a:sym typeface="Helvetica Neue"/>
              </a:defRPr>
            </a:pPr>
            <a:r>
              <a:t>Because … </a:t>
            </a:r>
            <a:br/>
            <a:r>
              <a:t>so that… </a:t>
            </a:r>
            <a:br/>
            <a:r>
              <a:t>as a result of … </a:t>
            </a:r>
            <a:br/>
            <a:r>
              <a:t>and thanks to … </a:t>
            </a:r>
            <a:br/>
            <a:r>
              <a:t>therefore …. </a:t>
            </a:r>
            <a:br/>
            <a:r>
              <a:t>and so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77"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6. how it works (2/3)</a:t>
            </a:r>
          </a:p>
        </p:txBody>
      </p:sp>
      <p:sp>
        <p:nvSpPr>
          <p:cNvPr id="178" name="Write one paragraph max. to detail how the solution works. You have 3 slides of “How it works” - This is the 2nd one.…"/>
          <p:cNvSpPr txBox="1"/>
          <p:nvPr/>
        </p:nvSpPr>
        <p:spPr>
          <a:xfrm>
            <a:off x="808460" y="1586711"/>
            <a:ext cx="8849547" cy="2378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one paragraph max. to detail how the solution works. You have 3 slides of “How it works” - This is the 2nd one. </a:t>
            </a:r>
          </a:p>
          <a:p>
            <a:pPr algn="l">
              <a:defRPr sz="2500">
                <a:solidFill>
                  <a:srgbClr val="A4A7A7"/>
                </a:solidFill>
                <a:latin typeface="+mj-lt"/>
                <a:ea typeface="+mj-ea"/>
                <a:cs typeface="+mj-cs"/>
                <a:sym typeface="Helvetica Neue"/>
              </a:defRPr>
            </a:pPr>
            <a:endParaRPr/>
          </a:p>
          <a:p>
            <a:pPr algn="l">
              <a:defRPr sz="2500">
                <a:solidFill>
                  <a:srgbClr val="2C3542"/>
                </a:solidFill>
                <a:latin typeface="+mj-lt"/>
                <a:ea typeface="+mj-ea"/>
                <a:cs typeface="+mj-cs"/>
                <a:sym typeface="Helvetica Neue"/>
              </a:defRPr>
            </a:pPr>
            <a:r>
              <a:t>Note that this slide has 2 parts - one that starts with BECAUSE. That’s because we also need an explanation to understand WHY you did something.</a:t>
            </a:r>
          </a:p>
        </p:txBody>
      </p:sp>
      <p:sp>
        <p:nvSpPr>
          <p:cNvPr id="179" name="We then did this because…."/>
          <p:cNvSpPr/>
          <p:nvPr/>
        </p:nvSpPr>
        <p:spPr>
          <a:xfrm>
            <a:off x="808460" y="4337723"/>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then did this </a:t>
            </a:r>
            <a:r>
              <a:rPr b="1"/>
              <a:t>because</a:t>
            </a:r>
            <a:r>
              <a:t>….</a:t>
            </a:r>
          </a:p>
        </p:txBody>
      </p:sp>
      <p:sp>
        <p:nvSpPr>
          <p:cNvPr id="180" name="As we discovered… we decided to… and thanks to that we had the possibility to…"/>
          <p:cNvSpPr/>
          <p:nvPr/>
        </p:nvSpPr>
        <p:spPr>
          <a:xfrm>
            <a:off x="808460" y="8866736"/>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As we discovered… we decided to… and </a:t>
            </a:r>
            <a:r>
              <a:rPr b="1"/>
              <a:t>thanks to</a:t>
            </a:r>
            <a:r>
              <a:t> that we had the possibility to…</a:t>
            </a:r>
          </a:p>
        </p:txBody>
      </p:sp>
      <p:sp>
        <p:nvSpPr>
          <p:cNvPr id="181" name="Following this, we did this so that …"/>
          <p:cNvSpPr/>
          <p:nvPr/>
        </p:nvSpPr>
        <p:spPr>
          <a:xfrm>
            <a:off x="808460" y="6304768"/>
            <a:ext cx="7620001" cy="224129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Following this, we did this </a:t>
            </a:r>
            <a:r>
              <a:rPr b="1"/>
              <a:t>so that …</a:t>
            </a:r>
          </a:p>
        </p:txBody>
      </p:sp>
      <p:sp>
        <p:nvSpPr>
          <p:cNvPr id="182" name="By doing this, we manage to reach … therefore…"/>
          <p:cNvSpPr/>
          <p:nvPr/>
        </p:nvSpPr>
        <p:spPr>
          <a:xfrm>
            <a:off x="808460" y="10885405"/>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By doing this, we manage to reach … </a:t>
            </a:r>
            <a:r>
              <a:rPr b="1"/>
              <a:t>therefore</a:t>
            </a:r>
            <a:r>
              <a:t>…</a:t>
            </a:r>
          </a:p>
        </p:txBody>
      </p:sp>
      <p:sp>
        <p:nvSpPr>
          <p:cNvPr id="183" name="1. The problem"/>
          <p:cNvSpPr txBox="1"/>
          <p:nvPr/>
        </p:nvSpPr>
        <p:spPr>
          <a:xfrm>
            <a:off x="10266879" y="4337723"/>
            <a:ext cx="12365138" cy="7971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We then [did this…]</a:t>
            </a:r>
          </a:p>
          <a:p>
            <a:pPr lvl="1" algn="l">
              <a:spcBef>
                <a:spcPts val="3000"/>
              </a:spcBef>
              <a:defRPr sz="5000">
                <a:solidFill>
                  <a:srgbClr val="B2A79D"/>
                </a:solidFill>
                <a:latin typeface="+mj-lt"/>
                <a:ea typeface="+mj-ea"/>
                <a:cs typeface="+mj-cs"/>
                <a:sym typeface="Helvetica Neue"/>
              </a:defRPr>
            </a:pPr>
            <a:r>
              <a:t>Because …</a:t>
            </a:r>
          </a:p>
          <a:p>
            <a:pPr lvl="1" algn="l">
              <a:spcBef>
                <a:spcPts val="3000"/>
              </a:spcBef>
              <a:defRPr>
                <a:solidFill>
                  <a:srgbClr val="B2A79D"/>
                </a:solidFill>
                <a:latin typeface="+mj-lt"/>
                <a:ea typeface="+mj-ea"/>
                <a:cs typeface="+mj-cs"/>
                <a:sym typeface="Helvetica Neue"/>
              </a:defRPr>
            </a:pPr>
            <a:r>
              <a:t>Because … </a:t>
            </a:r>
            <a:br/>
            <a:r>
              <a:t>so that… </a:t>
            </a:r>
            <a:br/>
            <a:r>
              <a:t>as a result of … </a:t>
            </a:r>
            <a:br/>
            <a:r>
              <a:t>and thanks to … </a:t>
            </a:r>
            <a:br/>
            <a:r>
              <a:t>therefore …. </a:t>
            </a:r>
            <a:br/>
            <a:r>
              <a:t>and so …</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3514</Words>
  <Application>Microsoft Office PowerPoint</Application>
  <PresentationFormat>Personalizado</PresentationFormat>
  <Paragraphs>270</Paragraphs>
  <Slides>28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28</vt:i4>
      </vt:variant>
    </vt:vector>
  </HeadingPairs>
  <TitlesOfParts>
    <vt:vector size="34" baseType="lpstr">
      <vt:lpstr>Arial</vt:lpstr>
      <vt:lpstr>Helvetica Neue</vt:lpstr>
      <vt:lpstr>Helvetica Neue Light</vt:lpstr>
      <vt:lpstr>Helvetica Neue Medium</vt:lpstr>
      <vt:lpstr>Product Sans</vt:lpstr>
      <vt:lpstr>White</vt:lpstr>
      <vt:lpstr>Presentación de PowerPoint</vt:lpstr>
      <vt:lpstr>Presentación de PowerPoint</vt:lpstr>
      <vt:lpstr>Presentación de PowerPoint</vt:lpstr>
      <vt:lpstr>1. context</vt:lpstr>
      <vt:lpstr>2. real problem</vt:lpstr>
      <vt:lpstr>3. expectations</vt:lpstr>
      <vt:lpstr>4. solution</vt:lpstr>
      <vt:lpstr>5. how it works (1/3)</vt:lpstr>
      <vt:lpstr>6. how it works (2/3)</vt:lpstr>
      <vt:lpstr>7. how it works (3/3)</vt:lpstr>
      <vt:lpstr>8. proof / credibility</vt:lpstr>
      <vt:lpstr>9. our vision</vt:lpstr>
      <vt:lpstr>10. brand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We ran 10 phone interviews and a sent 50 questionnaires to businesses in the automative segment.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Ivano Magazzu .</cp:lastModifiedBy>
  <cp:revision>4</cp:revision>
  <dcterms:modified xsi:type="dcterms:W3CDTF">2022-05-09T14:49:31Z</dcterms:modified>
</cp:coreProperties>
</file>